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embeddedFontLst>
    <p:embeddedFont>
      <p:font typeface="Raleway"/>
      <p:regular r:id="rId60"/>
      <p:bold r:id="rId61"/>
      <p:italic r:id="rId62"/>
      <p:boldItalic r:id="rId63"/>
    </p:embeddedFont>
    <p:embeddedFont>
      <p:font typeface="Lato"/>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B506B53-5FF1-4758-9526-097565056A95}">
  <a:tblStyle styleId="{6B506B53-5FF1-4758-9526-097565056A9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aleway-italic.fntdata"/><Relationship Id="rId61" Type="http://schemas.openxmlformats.org/officeDocument/2006/relationships/font" Target="fonts/Raleway-bold.fntdata"/><Relationship Id="rId20" Type="http://schemas.openxmlformats.org/officeDocument/2006/relationships/slide" Target="slides/slide14.xml"/><Relationship Id="rId64" Type="http://schemas.openxmlformats.org/officeDocument/2006/relationships/font" Target="fonts/Lato-regular.fntdata"/><Relationship Id="rId63" Type="http://schemas.openxmlformats.org/officeDocument/2006/relationships/font" Target="fonts/Raleway-boldItalic.fntdata"/><Relationship Id="rId22" Type="http://schemas.openxmlformats.org/officeDocument/2006/relationships/slide" Target="slides/slide16.xml"/><Relationship Id="rId66" Type="http://schemas.openxmlformats.org/officeDocument/2006/relationships/font" Target="fonts/Lato-italic.fntdata"/><Relationship Id="rId21" Type="http://schemas.openxmlformats.org/officeDocument/2006/relationships/slide" Target="slides/slide15.xml"/><Relationship Id="rId65" Type="http://schemas.openxmlformats.org/officeDocument/2006/relationships/font" Target="fonts/Lato-bold.fntdata"/><Relationship Id="rId24" Type="http://schemas.openxmlformats.org/officeDocument/2006/relationships/slide" Target="slides/slide18.xml"/><Relationship Id="rId23" Type="http://schemas.openxmlformats.org/officeDocument/2006/relationships/slide" Target="slides/slide17.xml"/><Relationship Id="rId67" Type="http://schemas.openxmlformats.org/officeDocument/2006/relationships/font" Target="fonts/Lato-boldItalic.fntdata"/><Relationship Id="rId60" Type="http://schemas.openxmlformats.org/officeDocument/2006/relationships/font" Target="fonts/Raleway-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c8b9ff3e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c8b9ff3e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d0f9be1bcc_0_395: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2d0f9be1bcc_0_395: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d0f9be1bcc_0_401: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2d0f9be1bcc_0_401: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d17996c8c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d17996c8c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d17996c8c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d17996c8c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d0f9be1bcc_0_407: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2d0f9be1bcc_0_407: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d0f9be1bcc_0_415: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2d0f9be1bcc_0_415: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d0f9be1bcc_0_423: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2d0f9be1bcc_0_423: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d0f9be1bcc_0_432: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2d0f9be1bcc_0_432: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d0f9be1bcc_0_443: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2d0f9be1bcc_0_443: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d0f9be1bcc_0_451: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2d0f9be1bcc_0_451: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d17996c8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d17996c8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d0f9be1bcc_0_456: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2d0f9be1bcc_0_456: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d0f9be1bcc_0_462: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t>Inner joins return only the rows that have matching values in both tables, while outer joins include all rows from at least one of the tables, filling in NULL values for unmatched rows.</a:t>
            </a:r>
            <a:endParaRPr/>
          </a:p>
          <a:p>
            <a:pPr indent="0" lvl="0" marL="0" rtl="0" algn="l">
              <a:spcBef>
                <a:spcPts val="1200"/>
              </a:spcBef>
              <a:spcAft>
                <a:spcPts val="0"/>
              </a:spcAft>
              <a:buNone/>
            </a:pPr>
            <a:r>
              <a:t/>
            </a:r>
            <a:endParaRPr/>
          </a:p>
        </p:txBody>
      </p:sp>
      <p:sp>
        <p:nvSpPr>
          <p:cNvPr id="238" name="Google Shape;238;g2d0f9be1bcc_0_462: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d0f9be1bcc_0_468: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2d0f9be1bcc_0_468: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d0f9be1bcc_0_478: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2d0f9be1bcc_0_478: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d0f9be1bcc_0_489: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2d0f9be1bcc_0_489: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d0f9be1bcc_0_499: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2d0f9be1bcc_0_499: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d0f9be1bcc_0_509: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2d0f9be1bcc_0_509: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d17996c8c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d17996c8c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d17996c8c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d17996c8c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d0f9be1bcc_0_537: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2d0f9be1bcc_0_537: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d17996c8c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d17996c8c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d0f9be1bcc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d0f9be1bcc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d0f9be1bcc_0_656:notes"/>
          <p:cNvSpPr/>
          <p:nvPr>
            <p:ph idx="2" type="sldImg"/>
          </p:nvPr>
        </p:nvSpPr>
        <p:spPr>
          <a:xfrm>
            <a:off x="1210158" y="694170"/>
            <a:ext cx="44376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27" name="Google Shape;327;g2d0f9be1bcc_0_656:notes"/>
          <p:cNvSpPr txBox="1"/>
          <p:nvPr>
            <p:ph idx="1" type="body"/>
          </p:nvPr>
        </p:nvSpPr>
        <p:spPr>
          <a:xfrm>
            <a:off x="686360" y="4342534"/>
            <a:ext cx="5486700" cy="411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d17996c8ca_0_23: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2d17996c8ca_0_23: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d0f9be1bcc_0_670:notes"/>
          <p:cNvSpPr/>
          <p:nvPr>
            <p:ph idx="2" type="sldImg"/>
          </p:nvPr>
        </p:nvSpPr>
        <p:spPr>
          <a:xfrm>
            <a:off x="1210158" y="694170"/>
            <a:ext cx="44376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39" name="Google Shape;339;g2d0f9be1bcc_0_670:notes"/>
          <p:cNvSpPr txBox="1"/>
          <p:nvPr>
            <p:ph idx="1" type="body"/>
          </p:nvPr>
        </p:nvSpPr>
        <p:spPr>
          <a:xfrm>
            <a:off x="686360" y="4342534"/>
            <a:ext cx="5486700" cy="411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d13da8ca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d13da8ca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d0f9be1bcc_0_679:notes"/>
          <p:cNvSpPr/>
          <p:nvPr>
            <p:ph idx="2" type="sldImg"/>
          </p:nvPr>
        </p:nvSpPr>
        <p:spPr>
          <a:xfrm>
            <a:off x="1210158" y="694170"/>
            <a:ext cx="44376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56" name="Google Shape;356;g2d0f9be1bcc_0_679:notes"/>
          <p:cNvSpPr txBox="1"/>
          <p:nvPr>
            <p:ph idx="1" type="body"/>
          </p:nvPr>
        </p:nvSpPr>
        <p:spPr>
          <a:xfrm>
            <a:off x="686360" y="4342534"/>
            <a:ext cx="5486700" cy="411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d0f9be1bcc_0_686:notes"/>
          <p:cNvSpPr/>
          <p:nvPr>
            <p:ph idx="2" type="sldImg"/>
          </p:nvPr>
        </p:nvSpPr>
        <p:spPr>
          <a:xfrm>
            <a:off x="1210158" y="694170"/>
            <a:ext cx="44376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64" name="Google Shape;364;g2d0f9be1bcc_0_686:notes"/>
          <p:cNvSpPr txBox="1"/>
          <p:nvPr>
            <p:ph idx="1" type="body"/>
          </p:nvPr>
        </p:nvSpPr>
        <p:spPr>
          <a:xfrm>
            <a:off x="686360" y="4342534"/>
            <a:ext cx="5486700" cy="411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d0f9be1bcc_0_693:notes"/>
          <p:cNvSpPr/>
          <p:nvPr>
            <p:ph idx="2" type="sldImg"/>
          </p:nvPr>
        </p:nvSpPr>
        <p:spPr>
          <a:xfrm>
            <a:off x="1210158" y="694170"/>
            <a:ext cx="44376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72" name="Google Shape;372;g2d0f9be1bcc_0_693:notes"/>
          <p:cNvSpPr txBox="1"/>
          <p:nvPr>
            <p:ph idx="1" type="body"/>
          </p:nvPr>
        </p:nvSpPr>
        <p:spPr>
          <a:xfrm>
            <a:off x="686360" y="4342534"/>
            <a:ext cx="5486700" cy="411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d0f9be1bcc_0_699:notes"/>
          <p:cNvSpPr/>
          <p:nvPr>
            <p:ph idx="2" type="sldImg"/>
          </p:nvPr>
        </p:nvSpPr>
        <p:spPr>
          <a:xfrm>
            <a:off x="1210158" y="694170"/>
            <a:ext cx="44376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79" name="Google Shape;379;g2d0f9be1bcc_0_699:notes"/>
          <p:cNvSpPr txBox="1"/>
          <p:nvPr>
            <p:ph idx="1" type="body"/>
          </p:nvPr>
        </p:nvSpPr>
        <p:spPr>
          <a:xfrm>
            <a:off x="686360" y="4342534"/>
            <a:ext cx="5486700" cy="411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d0f9be1bcc_0_706:notes"/>
          <p:cNvSpPr/>
          <p:nvPr>
            <p:ph idx="2" type="sldImg"/>
          </p:nvPr>
        </p:nvSpPr>
        <p:spPr>
          <a:xfrm>
            <a:off x="1210158" y="694170"/>
            <a:ext cx="44376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87" name="Google Shape;387;g2d0f9be1bcc_0_706:notes"/>
          <p:cNvSpPr txBox="1"/>
          <p:nvPr>
            <p:ph idx="1" type="body"/>
          </p:nvPr>
        </p:nvSpPr>
        <p:spPr>
          <a:xfrm>
            <a:off x="686360" y="4342534"/>
            <a:ext cx="5486700" cy="411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d0f9be1bcc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d0f9be1bcc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d0f9be1bcc_0_714:notes"/>
          <p:cNvSpPr/>
          <p:nvPr>
            <p:ph idx="2" type="sldImg"/>
          </p:nvPr>
        </p:nvSpPr>
        <p:spPr>
          <a:xfrm>
            <a:off x="1210158" y="694170"/>
            <a:ext cx="44376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96" name="Google Shape;396;g2d0f9be1bcc_0_714:notes"/>
          <p:cNvSpPr txBox="1"/>
          <p:nvPr>
            <p:ph idx="1" type="body"/>
          </p:nvPr>
        </p:nvSpPr>
        <p:spPr>
          <a:xfrm>
            <a:off x="686360" y="4342534"/>
            <a:ext cx="5486700" cy="411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d0f9be1bcc_0_720:notes"/>
          <p:cNvSpPr/>
          <p:nvPr>
            <p:ph idx="2" type="sldImg"/>
          </p:nvPr>
        </p:nvSpPr>
        <p:spPr>
          <a:xfrm>
            <a:off x="1210158" y="694170"/>
            <a:ext cx="44376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03" name="Google Shape;403;g2d0f9be1bcc_0_720:notes"/>
          <p:cNvSpPr txBox="1"/>
          <p:nvPr>
            <p:ph idx="1" type="body"/>
          </p:nvPr>
        </p:nvSpPr>
        <p:spPr>
          <a:xfrm>
            <a:off x="686360" y="4342534"/>
            <a:ext cx="5486700" cy="411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d0f9be1bcc_0_727:notes"/>
          <p:cNvSpPr/>
          <p:nvPr>
            <p:ph idx="2" type="sldImg"/>
          </p:nvPr>
        </p:nvSpPr>
        <p:spPr>
          <a:xfrm>
            <a:off x="1210158" y="694170"/>
            <a:ext cx="44376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11" name="Google Shape;411;g2d0f9be1bcc_0_727:notes"/>
          <p:cNvSpPr txBox="1"/>
          <p:nvPr>
            <p:ph idx="1" type="body"/>
          </p:nvPr>
        </p:nvSpPr>
        <p:spPr>
          <a:xfrm>
            <a:off x="686360" y="4342534"/>
            <a:ext cx="5486700" cy="411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d0f9be1bcc_0_733:notes"/>
          <p:cNvSpPr/>
          <p:nvPr>
            <p:ph idx="2" type="sldImg"/>
          </p:nvPr>
        </p:nvSpPr>
        <p:spPr>
          <a:xfrm>
            <a:off x="1210158" y="694170"/>
            <a:ext cx="44376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18" name="Google Shape;418;g2d0f9be1bcc_0_733:notes"/>
          <p:cNvSpPr txBox="1"/>
          <p:nvPr>
            <p:ph idx="1" type="body"/>
          </p:nvPr>
        </p:nvSpPr>
        <p:spPr>
          <a:xfrm>
            <a:off x="686360" y="4342534"/>
            <a:ext cx="5486700" cy="411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d0f9be1bcc_0_738:notes"/>
          <p:cNvSpPr/>
          <p:nvPr>
            <p:ph idx="2" type="sldImg"/>
          </p:nvPr>
        </p:nvSpPr>
        <p:spPr>
          <a:xfrm>
            <a:off x="1210158" y="694170"/>
            <a:ext cx="44376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25" name="Google Shape;425;g2d0f9be1bcc_0_738:notes"/>
          <p:cNvSpPr txBox="1"/>
          <p:nvPr>
            <p:ph idx="1" type="body"/>
          </p:nvPr>
        </p:nvSpPr>
        <p:spPr>
          <a:xfrm>
            <a:off x="686360" y="4342534"/>
            <a:ext cx="5486700" cy="411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d0f9be1bcc_0_745:notes"/>
          <p:cNvSpPr/>
          <p:nvPr>
            <p:ph idx="2" type="sldImg"/>
          </p:nvPr>
        </p:nvSpPr>
        <p:spPr>
          <a:xfrm>
            <a:off x="1210158" y="694170"/>
            <a:ext cx="44376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33" name="Google Shape;433;g2d0f9be1bcc_0_745:notes"/>
          <p:cNvSpPr txBox="1"/>
          <p:nvPr>
            <p:ph idx="1" type="body"/>
          </p:nvPr>
        </p:nvSpPr>
        <p:spPr>
          <a:xfrm>
            <a:off x="686360" y="4342534"/>
            <a:ext cx="5486700" cy="411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d0f9be1bcc_0_752:notes"/>
          <p:cNvSpPr/>
          <p:nvPr>
            <p:ph idx="2" type="sldImg"/>
          </p:nvPr>
        </p:nvSpPr>
        <p:spPr>
          <a:xfrm>
            <a:off x="1210158" y="694170"/>
            <a:ext cx="44376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41" name="Google Shape;441;g2d0f9be1bcc_0_752:notes"/>
          <p:cNvSpPr txBox="1"/>
          <p:nvPr>
            <p:ph idx="1" type="body"/>
          </p:nvPr>
        </p:nvSpPr>
        <p:spPr>
          <a:xfrm>
            <a:off x="686360" y="4342534"/>
            <a:ext cx="5486700" cy="411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d0f9be1bcc_0_758:notes"/>
          <p:cNvSpPr/>
          <p:nvPr>
            <p:ph idx="2" type="sldImg"/>
          </p:nvPr>
        </p:nvSpPr>
        <p:spPr>
          <a:xfrm>
            <a:off x="1210158" y="694170"/>
            <a:ext cx="44376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48" name="Google Shape;448;g2d0f9be1bcc_0_758:notes"/>
          <p:cNvSpPr txBox="1"/>
          <p:nvPr>
            <p:ph idx="1" type="body"/>
          </p:nvPr>
        </p:nvSpPr>
        <p:spPr>
          <a:xfrm>
            <a:off x="686360" y="4342534"/>
            <a:ext cx="5486700" cy="411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d0f9be1bcc_0_766:notes"/>
          <p:cNvSpPr/>
          <p:nvPr>
            <p:ph idx="2" type="sldImg"/>
          </p:nvPr>
        </p:nvSpPr>
        <p:spPr>
          <a:xfrm>
            <a:off x="1210158" y="694170"/>
            <a:ext cx="44376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57" name="Google Shape;457;g2d0f9be1bcc_0_766:notes"/>
          <p:cNvSpPr txBox="1"/>
          <p:nvPr>
            <p:ph idx="1" type="body"/>
          </p:nvPr>
        </p:nvSpPr>
        <p:spPr>
          <a:xfrm>
            <a:off x="686360" y="4342534"/>
            <a:ext cx="5486700" cy="411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d0f9be1bcc_0_773:notes"/>
          <p:cNvSpPr/>
          <p:nvPr>
            <p:ph idx="2" type="sldImg"/>
          </p:nvPr>
        </p:nvSpPr>
        <p:spPr>
          <a:xfrm>
            <a:off x="1210158" y="694170"/>
            <a:ext cx="44376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65" name="Google Shape;465;g2d0f9be1bcc_0_773:notes"/>
          <p:cNvSpPr txBox="1"/>
          <p:nvPr>
            <p:ph idx="1" type="body"/>
          </p:nvPr>
        </p:nvSpPr>
        <p:spPr>
          <a:xfrm>
            <a:off x="686360" y="4342534"/>
            <a:ext cx="5486700" cy="411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d0f9be1bcc_0_0: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g2d0f9be1bcc_0_0: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d0f9be1bcc_0_779:notes"/>
          <p:cNvSpPr/>
          <p:nvPr>
            <p:ph idx="2" type="sldImg"/>
          </p:nvPr>
        </p:nvSpPr>
        <p:spPr>
          <a:xfrm>
            <a:off x="1210158" y="694170"/>
            <a:ext cx="44376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72" name="Google Shape;472;g2d0f9be1bcc_0_779:notes"/>
          <p:cNvSpPr txBox="1"/>
          <p:nvPr>
            <p:ph idx="1" type="body"/>
          </p:nvPr>
        </p:nvSpPr>
        <p:spPr>
          <a:xfrm>
            <a:off x="686360" y="4342534"/>
            <a:ext cx="5486700" cy="411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d0f9be1bcc_0_785:notes"/>
          <p:cNvSpPr/>
          <p:nvPr>
            <p:ph idx="2" type="sldImg"/>
          </p:nvPr>
        </p:nvSpPr>
        <p:spPr>
          <a:xfrm>
            <a:off x="1210158" y="694170"/>
            <a:ext cx="44376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79" name="Google Shape;479;g2d0f9be1bcc_0_785:notes"/>
          <p:cNvSpPr txBox="1"/>
          <p:nvPr>
            <p:ph idx="1" type="body"/>
          </p:nvPr>
        </p:nvSpPr>
        <p:spPr>
          <a:xfrm>
            <a:off x="686360" y="4342534"/>
            <a:ext cx="5486700" cy="411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d0f9be1bcc_0_794:notes"/>
          <p:cNvSpPr/>
          <p:nvPr>
            <p:ph idx="2" type="sldImg"/>
          </p:nvPr>
        </p:nvSpPr>
        <p:spPr>
          <a:xfrm>
            <a:off x="1210158" y="694170"/>
            <a:ext cx="44376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89" name="Google Shape;489;g2d0f9be1bcc_0_794:notes"/>
          <p:cNvSpPr txBox="1"/>
          <p:nvPr>
            <p:ph idx="1" type="body"/>
          </p:nvPr>
        </p:nvSpPr>
        <p:spPr>
          <a:xfrm>
            <a:off x="686360" y="4342534"/>
            <a:ext cx="5486700" cy="411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d0f9be1bcc_0_544: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2d0f9be1bcc_0_544: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d0f9be1bcc_0_367: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2d0f9be1bcc_0_367: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d0f9be1bcc_0_361: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2d0f9be1bcc_0_361: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d0f9be1bcc_0_372: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2d0f9be1bcc_0_372: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d0f9be1bcc_0_387:notes"/>
          <p:cNvSpPr txBox="1"/>
          <p:nvPr>
            <p:ph idx="1" type="body"/>
          </p:nvPr>
        </p:nvSpPr>
        <p:spPr>
          <a:xfrm>
            <a:off x="685787" y="434338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2d0f9be1bcc_0_387:notes"/>
          <p:cNvSpPr/>
          <p:nvPr>
            <p:ph idx="2" type="sldImg"/>
          </p:nvPr>
        </p:nvSpPr>
        <p:spPr>
          <a:xfrm>
            <a:off x="114314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82" name="Shape 82"/>
        <p:cNvGrpSpPr/>
        <p:nvPr/>
      </p:nvGrpSpPr>
      <p:grpSpPr>
        <a:xfrm>
          <a:off x="0" y="0"/>
          <a:ext cx="0" cy="0"/>
          <a:chOff x="0" y="0"/>
          <a:chExt cx="0" cy="0"/>
        </a:xfrm>
      </p:grpSpPr>
      <p:sp>
        <p:nvSpPr>
          <p:cNvPr id="83" name="Google Shape;83;p13"/>
          <p:cNvSpPr txBox="1"/>
          <p:nvPr>
            <p:ph type="title"/>
          </p:nvPr>
        </p:nvSpPr>
        <p:spPr>
          <a:xfrm>
            <a:off x="457172" y="204740"/>
            <a:ext cx="8228700" cy="858900"/>
          </a:xfrm>
          <a:prstGeom prst="rect">
            <a:avLst/>
          </a:prstGeom>
          <a:noFill/>
          <a:ln>
            <a:noFill/>
          </a:ln>
        </p:spPr>
        <p:txBody>
          <a:bodyPr anchorCtr="0" anchor="ctr" bIns="0" lIns="0" spcFirstLastPara="1" rIns="0" wrap="square" tIns="0">
            <a:norm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84" name="Google Shape;84;p13"/>
          <p:cNvSpPr txBox="1"/>
          <p:nvPr>
            <p:ph idx="1" type="body"/>
          </p:nvPr>
        </p:nvSpPr>
        <p:spPr>
          <a:xfrm>
            <a:off x="457172" y="1203299"/>
            <a:ext cx="8228700" cy="29826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300"/>
              <a:buNone/>
              <a:defRPr/>
            </a:lvl1pPr>
            <a:lvl2pPr indent="-228600" lvl="1" marL="914400" rtl="0" algn="l">
              <a:spcBef>
                <a:spcPts val="1200"/>
              </a:spcBef>
              <a:spcAft>
                <a:spcPts val="0"/>
              </a:spcAft>
              <a:buSzPts val="1100"/>
              <a:buNone/>
              <a:defRPr/>
            </a:lvl2pPr>
            <a:lvl3pPr indent="-228600" lvl="2" marL="1371600" rtl="0" algn="l">
              <a:spcBef>
                <a:spcPts val="1200"/>
              </a:spcBef>
              <a:spcAft>
                <a:spcPts val="0"/>
              </a:spcAft>
              <a:buSzPts val="1100"/>
              <a:buNone/>
              <a:defRPr/>
            </a:lvl3pPr>
            <a:lvl4pPr indent="-228600" lvl="3" marL="1828800" rtl="0" algn="l">
              <a:spcBef>
                <a:spcPts val="1200"/>
              </a:spcBef>
              <a:spcAft>
                <a:spcPts val="0"/>
              </a:spcAft>
              <a:buSzPts val="1100"/>
              <a:buNone/>
              <a:defRPr/>
            </a:lvl4pPr>
            <a:lvl5pPr indent="-228600" lvl="4" marL="2286000" rtl="0" algn="l">
              <a:spcBef>
                <a:spcPts val="1200"/>
              </a:spcBef>
              <a:spcAft>
                <a:spcPts val="0"/>
              </a:spcAft>
              <a:buSzPts val="1100"/>
              <a:buNone/>
              <a:defRPr/>
            </a:lvl5pPr>
            <a:lvl6pPr indent="-228600" lvl="5" marL="2743200" rtl="0" algn="l">
              <a:spcBef>
                <a:spcPts val="1200"/>
              </a:spcBef>
              <a:spcAft>
                <a:spcPts val="0"/>
              </a:spcAft>
              <a:buSzPts val="1100"/>
              <a:buNone/>
              <a:defRPr/>
            </a:lvl6pPr>
            <a:lvl7pPr indent="-228600" lvl="6" marL="3200400" rtl="0" algn="l">
              <a:spcBef>
                <a:spcPts val="1200"/>
              </a:spcBef>
              <a:spcAft>
                <a:spcPts val="0"/>
              </a:spcAft>
              <a:buSzPts val="1100"/>
              <a:buNone/>
              <a:defRPr/>
            </a:lvl7pPr>
            <a:lvl8pPr indent="-228600" lvl="7" marL="3657600" rtl="0" algn="l">
              <a:spcBef>
                <a:spcPts val="1200"/>
              </a:spcBef>
              <a:spcAft>
                <a:spcPts val="0"/>
              </a:spcAft>
              <a:buSzPts val="1100"/>
              <a:buNone/>
              <a:defRPr/>
            </a:lvl8pPr>
            <a:lvl9pPr indent="-228600" lvl="8" marL="4114800" rtl="0" algn="l">
              <a:spcBef>
                <a:spcPts val="1200"/>
              </a:spcBef>
              <a:spcAft>
                <a:spcPts val="120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hyperlink" Target="https://pandas.pydata.org/pandas-docs/stable/api.html#api-dataframe-stat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hyperlink" Target="https://www.youtube.com/watch?v=fnbLMcd0FGQ"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hyperlink" Target="https://aldosolari.github.io/D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hyperlink" Target="https://thedailyomnivore.net/2015/12/02/garbage-in-garbage-out/" TargetMode="External"/><Relationship Id="rId5" Type="http://schemas.openxmlformats.org/officeDocument/2006/relationships/image" Target="../media/image24.png"/><Relationship Id="rId6" Type="http://schemas.openxmlformats.org/officeDocument/2006/relationships/hyperlink" Target="https://medium.com/nyc-design/gigo-garbage-in-garbage-out-concept-for-ux-research-7e3f50695b8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34.png"/><Relationship Id="rId6"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hyperlink" Target="https://jakevdp.github.io/PythonDataScienceHandbook/03.01-introducing-pandas-objects.html" TargetMode="External"/><Relationship Id="rId4" Type="http://schemas.openxmlformats.org/officeDocument/2006/relationships/hyperlink" Target="https://jakevdp.github.io/PythonDataScienceHandbook/03.02-data-indexing-and-selection.html" TargetMode="External"/><Relationship Id="rId5" Type="http://schemas.openxmlformats.org/officeDocument/2006/relationships/hyperlink" Target="https://jakevdp.github.io/PythonDataScienceHandbook/03.07-merge-and-join.html" TargetMode="External"/><Relationship Id="rId6" Type="http://schemas.openxmlformats.org/officeDocument/2006/relationships/hyperlink" Target="https://jakevdp.github.io/PythonDataScienceHandbook/03.08-aggregation-and-grouping.html" TargetMode="External"/><Relationship Id="rId7"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pandas.pydata.org/getting_started.html" TargetMode="Externa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4"/>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Foundations of Social and Cultural Data Analysis</a:t>
            </a:r>
            <a:endParaRPr/>
          </a:p>
        </p:txBody>
      </p:sp>
      <p:sp>
        <p:nvSpPr>
          <p:cNvPr id="90" name="Google Shape;90;p14"/>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Dr. Nanne van Noord &amp; Dr. Melvin Wevers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nvSpPr>
        <p:spPr>
          <a:xfrm>
            <a:off x="457172" y="204740"/>
            <a:ext cx="8228700" cy="858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GB" sz="3000" strike="noStrike">
                <a:latin typeface="Arial"/>
                <a:ea typeface="Arial"/>
                <a:cs typeface="Arial"/>
                <a:sym typeface="Arial"/>
              </a:rPr>
              <a:t>Aggregated data</a:t>
            </a:r>
            <a:endParaRPr b="0" sz="3000" strike="noStrike">
              <a:latin typeface="Arial"/>
              <a:ea typeface="Arial"/>
              <a:cs typeface="Arial"/>
              <a:sym typeface="Arial"/>
            </a:endParaRPr>
          </a:p>
        </p:txBody>
      </p:sp>
      <p:pic>
        <p:nvPicPr>
          <p:cNvPr id="152" name="Google Shape;152;p23"/>
          <p:cNvPicPr preferRelativeResize="0"/>
          <p:nvPr/>
        </p:nvPicPr>
        <p:blipFill rotWithShape="1">
          <a:blip r:embed="rId3">
            <a:alphaModFix/>
          </a:blip>
          <a:srcRect b="0" l="0" r="0" t="0"/>
          <a:stretch/>
        </p:blipFill>
        <p:spPr>
          <a:xfrm>
            <a:off x="2401784" y="1517430"/>
            <a:ext cx="4405347" cy="2863427"/>
          </a:xfrm>
          <a:prstGeom prst="rect">
            <a:avLst/>
          </a:prstGeom>
          <a:noFill/>
          <a:ln>
            <a:noFill/>
          </a:ln>
        </p:spPr>
      </p:pic>
      <p:sp>
        <p:nvSpPr>
          <p:cNvPr id="153" name="Google Shape;153;p23"/>
          <p:cNvSpPr txBox="1"/>
          <p:nvPr/>
        </p:nvSpPr>
        <p:spPr>
          <a:xfrm>
            <a:off x="2322432" y="4496126"/>
            <a:ext cx="4593300" cy="3147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0" lang="en-GB" sz="1600" strike="noStrike">
                <a:latin typeface="Arial"/>
                <a:ea typeface="Arial"/>
                <a:cs typeface="Arial"/>
                <a:sym typeface="Arial"/>
              </a:rPr>
              <a:t>https://www.rivm.nl/coronavirus-covid-19/actueel</a:t>
            </a:r>
            <a:endParaRPr b="0" sz="1600" strike="noStrike">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nvSpPr>
        <p:spPr>
          <a:xfrm>
            <a:off x="457172" y="204087"/>
            <a:ext cx="8228400" cy="858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GB" sz="3000" strike="noStrike">
                <a:latin typeface="Arial"/>
                <a:ea typeface="Arial"/>
                <a:cs typeface="Arial"/>
                <a:sym typeface="Arial"/>
              </a:rPr>
              <a:t>Aggregation: Descriptive statistics</a:t>
            </a:r>
            <a:endParaRPr b="0" sz="3000" strike="noStrike">
              <a:latin typeface="Arial"/>
              <a:ea typeface="Arial"/>
              <a:cs typeface="Arial"/>
              <a:sym typeface="Arial"/>
            </a:endParaRPr>
          </a:p>
        </p:txBody>
      </p:sp>
      <p:graphicFrame>
        <p:nvGraphicFramePr>
          <p:cNvPr id="159" name="Google Shape;159;p24"/>
          <p:cNvGraphicFramePr/>
          <p:nvPr/>
        </p:nvGraphicFramePr>
        <p:xfrm>
          <a:off x="491133" y="1899155"/>
          <a:ext cx="3000000" cy="3000000"/>
        </p:xfrm>
        <a:graphic>
          <a:graphicData uri="http://schemas.openxmlformats.org/drawingml/2006/table">
            <a:tbl>
              <a:tblPr>
                <a:noFill/>
                <a:tableStyleId>{6B506B53-5FF1-4758-9526-097565056A95}</a:tableStyleId>
              </a:tblPr>
              <a:tblGrid>
                <a:gridCol w="4114225"/>
                <a:gridCol w="4114225"/>
              </a:tblGrid>
              <a:tr h="194600">
                <a:tc>
                  <a:txBody>
                    <a:bodyPr/>
                    <a:lstStyle/>
                    <a:p>
                      <a:pPr indent="0" lvl="0" marL="0" marR="0" rtl="0" algn="l">
                        <a:spcBef>
                          <a:spcPts val="0"/>
                        </a:spcBef>
                        <a:spcAft>
                          <a:spcPts val="0"/>
                        </a:spcAft>
                        <a:buNone/>
                      </a:pPr>
                      <a:r>
                        <a:rPr b="1" lang="en-GB" sz="1200" u="none" cap="none" strike="noStrike">
                          <a:latin typeface="Arial"/>
                          <a:ea typeface="Arial"/>
                          <a:cs typeface="Arial"/>
                          <a:sym typeface="Arial"/>
                        </a:rPr>
                        <a:t>Measurement scale</a:t>
                      </a:r>
                      <a:endParaRPr b="0" sz="1200" strike="noStrike">
                        <a:latin typeface="Arial"/>
                        <a:ea typeface="Arial"/>
                        <a:cs typeface="Arial"/>
                        <a:sym typeface="Arial"/>
                      </a:endParaRPr>
                    </a:p>
                  </a:txBody>
                  <a:tcPr marT="41475" marB="41475" marR="81650" marL="816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1" lang="en-GB" sz="1200" strike="noStrike">
                          <a:latin typeface="Arial"/>
                          <a:ea typeface="Arial"/>
                          <a:cs typeface="Arial"/>
                          <a:sym typeface="Arial"/>
                        </a:rPr>
                        <a:t>Descriptive Statistic</a:t>
                      </a:r>
                      <a:endParaRPr b="0" sz="1200" strike="noStrike">
                        <a:latin typeface="Arial"/>
                        <a:ea typeface="Arial"/>
                        <a:cs typeface="Arial"/>
                        <a:sym typeface="Arial"/>
                      </a:endParaRPr>
                    </a:p>
                  </a:txBody>
                  <a:tcPr marT="41475" marB="41475" marR="81650" marL="816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522775">
                <a:tc>
                  <a:txBody>
                    <a:bodyPr/>
                    <a:lstStyle/>
                    <a:p>
                      <a:pPr indent="0" lvl="0" marL="0" marR="0" rtl="0" algn="l">
                        <a:spcBef>
                          <a:spcPts val="0"/>
                        </a:spcBef>
                        <a:spcAft>
                          <a:spcPts val="0"/>
                        </a:spcAft>
                        <a:buNone/>
                      </a:pPr>
                      <a:r>
                        <a:rPr b="0" lang="en-GB" sz="1200" strike="noStrike">
                          <a:latin typeface="Arial"/>
                          <a:ea typeface="Arial"/>
                          <a:cs typeface="Arial"/>
                          <a:sym typeface="Arial"/>
                        </a:rPr>
                        <a:t>Nominal</a:t>
                      </a:r>
                      <a:endParaRPr b="0" sz="1200" strike="noStrike">
                        <a:latin typeface="Arial"/>
                        <a:ea typeface="Arial"/>
                        <a:cs typeface="Arial"/>
                        <a:sym typeface="Arial"/>
                      </a:endParaRPr>
                    </a:p>
                  </a:txBody>
                  <a:tcPr marT="41475" marB="41475" marR="81650" marL="816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lang="en-GB" sz="1200" strike="noStrike">
                          <a:latin typeface="Arial"/>
                          <a:ea typeface="Arial"/>
                          <a:cs typeface="Arial"/>
                          <a:sym typeface="Arial"/>
                        </a:rPr>
                        <a:t>Frequency</a:t>
                      </a:r>
                      <a:endParaRPr b="0" sz="1200" strike="noStrike">
                        <a:latin typeface="Arial"/>
                        <a:ea typeface="Arial"/>
                        <a:cs typeface="Arial"/>
                        <a:sym typeface="Arial"/>
                      </a:endParaRPr>
                    </a:p>
                    <a:p>
                      <a:pPr indent="0" lvl="0" marL="0" marR="0" rtl="0" algn="l">
                        <a:spcBef>
                          <a:spcPts val="0"/>
                        </a:spcBef>
                        <a:spcAft>
                          <a:spcPts val="0"/>
                        </a:spcAft>
                        <a:buNone/>
                      </a:pPr>
                      <a:r>
                        <a:rPr b="0" lang="en-GB" sz="1200" strike="noStrike">
                          <a:latin typeface="Arial"/>
                          <a:ea typeface="Arial"/>
                          <a:cs typeface="Arial"/>
                          <a:sym typeface="Arial"/>
                        </a:rPr>
                        <a:t>Relative Frequency (proportion)</a:t>
                      </a:r>
                      <a:endParaRPr b="0" sz="1200" strike="noStrike">
                        <a:latin typeface="Arial"/>
                        <a:ea typeface="Arial"/>
                        <a:cs typeface="Arial"/>
                        <a:sym typeface="Arial"/>
                      </a:endParaRPr>
                    </a:p>
                    <a:p>
                      <a:pPr indent="0" lvl="0" marL="0" marR="0" rtl="0" algn="l">
                        <a:spcBef>
                          <a:spcPts val="0"/>
                        </a:spcBef>
                        <a:spcAft>
                          <a:spcPts val="0"/>
                        </a:spcAft>
                        <a:buNone/>
                      </a:pPr>
                      <a:r>
                        <a:rPr b="0" lang="en-GB" sz="1200" strike="noStrike">
                          <a:latin typeface="Arial"/>
                          <a:ea typeface="Arial"/>
                          <a:cs typeface="Arial"/>
                          <a:sym typeface="Arial"/>
                        </a:rPr>
                        <a:t>Percentage</a:t>
                      </a:r>
                      <a:endParaRPr b="0" sz="1200" strike="noStrike">
                        <a:latin typeface="Arial"/>
                        <a:ea typeface="Arial"/>
                        <a:cs typeface="Arial"/>
                        <a:sym typeface="Arial"/>
                      </a:endParaRPr>
                    </a:p>
                    <a:p>
                      <a:pPr indent="0" lvl="0" marL="0" marR="0" rtl="0" algn="l">
                        <a:spcBef>
                          <a:spcPts val="0"/>
                        </a:spcBef>
                        <a:spcAft>
                          <a:spcPts val="0"/>
                        </a:spcAft>
                        <a:buNone/>
                      </a:pPr>
                      <a:r>
                        <a:rPr b="0" lang="en-GB" sz="1200" strike="noStrike">
                          <a:latin typeface="Arial"/>
                          <a:ea typeface="Arial"/>
                          <a:cs typeface="Arial"/>
                          <a:sym typeface="Arial"/>
                        </a:rPr>
                        <a:t>Mode</a:t>
                      </a:r>
                      <a:endParaRPr b="0" sz="1200" strike="noStrike">
                        <a:latin typeface="Arial"/>
                        <a:ea typeface="Arial"/>
                        <a:cs typeface="Arial"/>
                        <a:sym typeface="Arial"/>
                      </a:endParaRPr>
                    </a:p>
                  </a:txBody>
                  <a:tcPr marT="41475" marB="41475" marR="81650" marL="816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632175">
                <a:tc>
                  <a:txBody>
                    <a:bodyPr/>
                    <a:lstStyle/>
                    <a:p>
                      <a:pPr indent="0" lvl="0" marL="0" marR="0" rtl="0" algn="l">
                        <a:spcBef>
                          <a:spcPts val="0"/>
                        </a:spcBef>
                        <a:spcAft>
                          <a:spcPts val="0"/>
                        </a:spcAft>
                        <a:buNone/>
                      </a:pPr>
                      <a:r>
                        <a:rPr b="0" lang="en-GB" sz="1200" strike="noStrike">
                          <a:latin typeface="Arial"/>
                          <a:ea typeface="Arial"/>
                          <a:cs typeface="Arial"/>
                          <a:sym typeface="Arial"/>
                        </a:rPr>
                        <a:t>Ordinal</a:t>
                      </a:r>
                      <a:endParaRPr b="0" sz="1200" strike="noStrike">
                        <a:latin typeface="Arial"/>
                        <a:ea typeface="Arial"/>
                        <a:cs typeface="Arial"/>
                        <a:sym typeface="Arial"/>
                      </a:endParaRPr>
                    </a:p>
                  </a:txBody>
                  <a:tcPr marT="41475" marB="41475" marR="81650" marL="816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lang="en-GB" sz="1200" strike="noStrike">
                          <a:latin typeface="Arial"/>
                          <a:ea typeface="Arial"/>
                          <a:cs typeface="Arial"/>
                          <a:sym typeface="Arial"/>
                        </a:rPr>
                        <a:t>Frequency</a:t>
                      </a:r>
                      <a:endParaRPr b="0" sz="1200" strike="noStrike">
                        <a:latin typeface="Arial"/>
                        <a:ea typeface="Arial"/>
                        <a:cs typeface="Arial"/>
                        <a:sym typeface="Arial"/>
                      </a:endParaRPr>
                    </a:p>
                    <a:p>
                      <a:pPr indent="0" lvl="0" marL="0" marR="0" rtl="0" algn="l">
                        <a:spcBef>
                          <a:spcPts val="0"/>
                        </a:spcBef>
                        <a:spcAft>
                          <a:spcPts val="0"/>
                        </a:spcAft>
                        <a:buNone/>
                      </a:pPr>
                      <a:r>
                        <a:rPr b="0" lang="en-GB" sz="1200" strike="noStrike">
                          <a:latin typeface="Arial"/>
                          <a:ea typeface="Arial"/>
                          <a:cs typeface="Arial"/>
                          <a:sym typeface="Arial"/>
                        </a:rPr>
                        <a:t>Relative Frequency (proportion)</a:t>
                      </a:r>
                      <a:endParaRPr b="0" sz="1200" strike="noStrike">
                        <a:latin typeface="Arial"/>
                        <a:ea typeface="Arial"/>
                        <a:cs typeface="Arial"/>
                        <a:sym typeface="Arial"/>
                      </a:endParaRPr>
                    </a:p>
                    <a:p>
                      <a:pPr indent="0" lvl="0" marL="0" marR="0" rtl="0" algn="l">
                        <a:spcBef>
                          <a:spcPts val="0"/>
                        </a:spcBef>
                        <a:spcAft>
                          <a:spcPts val="0"/>
                        </a:spcAft>
                        <a:buNone/>
                      </a:pPr>
                      <a:r>
                        <a:rPr b="0" lang="en-GB" sz="1200" strike="noStrike">
                          <a:latin typeface="Arial"/>
                          <a:ea typeface="Arial"/>
                          <a:cs typeface="Arial"/>
                          <a:sym typeface="Arial"/>
                        </a:rPr>
                        <a:t>Percentage</a:t>
                      </a:r>
                      <a:endParaRPr b="0" sz="1200" strike="noStrike">
                        <a:latin typeface="Arial"/>
                        <a:ea typeface="Arial"/>
                        <a:cs typeface="Arial"/>
                        <a:sym typeface="Arial"/>
                      </a:endParaRPr>
                    </a:p>
                    <a:p>
                      <a:pPr indent="0" lvl="0" marL="0" marR="0" rtl="0" algn="l">
                        <a:spcBef>
                          <a:spcPts val="0"/>
                        </a:spcBef>
                        <a:spcAft>
                          <a:spcPts val="0"/>
                        </a:spcAft>
                        <a:buNone/>
                      </a:pPr>
                      <a:r>
                        <a:rPr b="0" lang="en-GB" sz="1200" strike="noStrike">
                          <a:latin typeface="Arial"/>
                          <a:ea typeface="Arial"/>
                          <a:cs typeface="Arial"/>
                          <a:sym typeface="Arial"/>
                        </a:rPr>
                        <a:t>Mode</a:t>
                      </a:r>
                      <a:endParaRPr b="0" sz="1200" strike="noStrike">
                        <a:latin typeface="Arial"/>
                        <a:ea typeface="Arial"/>
                        <a:cs typeface="Arial"/>
                        <a:sym typeface="Arial"/>
                      </a:endParaRPr>
                    </a:p>
                    <a:p>
                      <a:pPr indent="0" lvl="0" marL="0" marR="0" rtl="0" algn="l">
                        <a:spcBef>
                          <a:spcPts val="0"/>
                        </a:spcBef>
                        <a:spcAft>
                          <a:spcPts val="0"/>
                        </a:spcAft>
                        <a:buNone/>
                      </a:pPr>
                      <a:r>
                        <a:rPr b="0" lang="en-GB" sz="1200" strike="noStrike">
                          <a:latin typeface="Arial"/>
                          <a:ea typeface="Arial"/>
                          <a:cs typeface="Arial"/>
                          <a:sym typeface="Arial"/>
                        </a:rPr>
                        <a:t>Median</a:t>
                      </a:r>
                      <a:endParaRPr b="0" sz="1200" strike="noStrike">
                        <a:latin typeface="Arial"/>
                        <a:ea typeface="Arial"/>
                        <a:cs typeface="Arial"/>
                        <a:sym typeface="Arial"/>
                      </a:endParaRPr>
                    </a:p>
                  </a:txBody>
                  <a:tcPr marT="41475" marB="41475" marR="81650" marL="816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522775">
                <a:tc>
                  <a:txBody>
                    <a:bodyPr/>
                    <a:lstStyle/>
                    <a:p>
                      <a:pPr indent="0" lvl="0" marL="0" marR="0" rtl="0" algn="l">
                        <a:spcBef>
                          <a:spcPts val="0"/>
                        </a:spcBef>
                        <a:spcAft>
                          <a:spcPts val="0"/>
                        </a:spcAft>
                        <a:buNone/>
                      </a:pPr>
                      <a:r>
                        <a:rPr b="0" lang="en-GB" sz="1200" strike="noStrike">
                          <a:latin typeface="Arial"/>
                          <a:ea typeface="Arial"/>
                          <a:cs typeface="Arial"/>
                          <a:sym typeface="Arial"/>
                        </a:rPr>
                        <a:t>Interval and Ratio</a:t>
                      </a:r>
                      <a:endParaRPr b="0" sz="1200" strike="noStrike">
                        <a:latin typeface="Arial"/>
                        <a:ea typeface="Arial"/>
                        <a:cs typeface="Arial"/>
                        <a:sym typeface="Arial"/>
                      </a:endParaRPr>
                    </a:p>
                  </a:txBody>
                  <a:tcPr marT="41475" marB="41475" marR="81650" marL="816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b="0" lang="en-GB" sz="1200" strike="noStrike">
                          <a:latin typeface="Arial"/>
                          <a:ea typeface="Arial"/>
                          <a:cs typeface="Arial"/>
                          <a:sym typeface="Arial"/>
                        </a:rPr>
                        <a:t>Central tendency: mean, median, mode</a:t>
                      </a:r>
                      <a:endParaRPr b="0" sz="1200" strike="noStrike">
                        <a:latin typeface="Arial"/>
                        <a:ea typeface="Arial"/>
                        <a:cs typeface="Arial"/>
                        <a:sym typeface="Arial"/>
                      </a:endParaRPr>
                    </a:p>
                    <a:p>
                      <a:pPr indent="0" lvl="0" marL="0" marR="0" rtl="0" algn="l">
                        <a:spcBef>
                          <a:spcPts val="0"/>
                        </a:spcBef>
                        <a:spcAft>
                          <a:spcPts val="0"/>
                        </a:spcAft>
                        <a:buNone/>
                      </a:pPr>
                      <a:r>
                        <a:rPr b="0" lang="en-GB" sz="1200" strike="noStrike">
                          <a:latin typeface="Arial"/>
                          <a:ea typeface="Arial"/>
                          <a:cs typeface="Arial"/>
                          <a:sym typeface="Arial"/>
                        </a:rPr>
                        <a:t>Range, standard deviation</a:t>
                      </a:r>
                      <a:endParaRPr b="0" sz="1200" strike="noStrike">
                        <a:latin typeface="Arial"/>
                        <a:ea typeface="Arial"/>
                        <a:cs typeface="Arial"/>
                        <a:sym typeface="Arial"/>
                      </a:endParaRPr>
                    </a:p>
                    <a:p>
                      <a:pPr indent="0" lvl="0" marL="0" marR="0" rtl="0" algn="l">
                        <a:spcBef>
                          <a:spcPts val="0"/>
                        </a:spcBef>
                        <a:spcAft>
                          <a:spcPts val="0"/>
                        </a:spcAft>
                        <a:buNone/>
                      </a:pPr>
                      <a:r>
                        <a:rPr b="0" lang="en-GB" sz="1200" strike="noStrike">
                          <a:latin typeface="Arial"/>
                          <a:ea typeface="Arial"/>
                          <a:cs typeface="Arial"/>
                          <a:sym typeface="Arial"/>
                        </a:rPr>
                        <a:t>Interquartile range (IQR)</a:t>
                      </a:r>
                      <a:endParaRPr b="0" sz="1200" strike="noStrike">
                        <a:latin typeface="Arial"/>
                        <a:ea typeface="Arial"/>
                        <a:cs typeface="Arial"/>
                        <a:sym typeface="Arial"/>
                      </a:endParaRPr>
                    </a:p>
                    <a:p>
                      <a:pPr indent="0" lvl="0" marL="0" marR="0" rtl="0" algn="l">
                        <a:spcBef>
                          <a:spcPts val="0"/>
                        </a:spcBef>
                        <a:spcAft>
                          <a:spcPts val="0"/>
                        </a:spcAft>
                        <a:buNone/>
                      </a:pPr>
                      <a:r>
                        <a:rPr b="0" lang="en-GB" sz="1200" strike="noStrike">
                          <a:latin typeface="Arial"/>
                          <a:ea typeface="Arial"/>
                          <a:cs typeface="Arial"/>
                          <a:sym typeface="Arial"/>
                        </a:rPr>
                        <a:t>Skewness, Kurtosis</a:t>
                      </a:r>
                      <a:endParaRPr b="0" sz="1200" strike="noStrike">
                        <a:latin typeface="Arial"/>
                        <a:ea typeface="Arial"/>
                        <a:cs typeface="Arial"/>
                        <a:sym typeface="Arial"/>
                      </a:endParaRPr>
                    </a:p>
                  </a:txBody>
                  <a:tcPr marT="41475" marB="41475" marR="81650" marL="816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160" name="Google Shape;160;p24"/>
          <p:cNvSpPr txBox="1"/>
          <p:nvPr/>
        </p:nvSpPr>
        <p:spPr>
          <a:xfrm>
            <a:off x="496684" y="1243463"/>
            <a:ext cx="8211000" cy="473700"/>
          </a:xfrm>
          <a:prstGeom prst="rect">
            <a:avLst/>
          </a:prstGeom>
          <a:noFill/>
          <a:ln>
            <a:noFill/>
          </a:ln>
        </p:spPr>
        <p:txBody>
          <a:bodyPr anchorCtr="0" anchor="t" bIns="40825" lIns="81625" spcFirstLastPara="1" rIns="81625" wrap="square" tIns="40825">
            <a:noAutofit/>
          </a:bodyPr>
          <a:lstStyle/>
          <a:p>
            <a:pPr indent="0" lvl="0" marL="0" marR="0" rtl="0" algn="ctr">
              <a:spcBef>
                <a:spcPts val="0"/>
              </a:spcBef>
              <a:spcAft>
                <a:spcPts val="0"/>
              </a:spcAft>
              <a:buNone/>
            </a:pPr>
            <a:r>
              <a:rPr b="0" lang="en-GB" sz="1200" strike="noStrike">
                <a:latin typeface="Arial"/>
                <a:ea typeface="Arial"/>
                <a:cs typeface="Arial"/>
                <a:sym typeface="Arial"/>
              </a:rPr>
              <a:t>Aggregating is a way of summarising data</a:t>
            </a:r>
            <a:endParaRPr b="0" sz="1200" strike="noStrike">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457172" y="204740"/>
            <a:ext cx="8228700" cy="8589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GB"/>
              <a:t>Plotting over Time: Time Series</a:t>
            </a:r>
            <a:endParaRPr/>
          </a:p>
        </p:txBody>
      </p:sp>
      <p:sp>
        <p:nvSpPr>
          <p:cNvPr id="166" name="Google Shape;166;p25"/>
          <p:cNvSpPr txBox="1"/>
          <p:nvPr>
            <p:ph idx="1" type="body"/>
          </p:nvPr>
        </p:nvSpPr>
        <p:spPr>
          <a:xfrm>
            <a:off x="457175" y="1203300"/>
            <a:ext cx="5068500" cy="1976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GB"/>
              <a:t>Data points indexed in time order</a:t>
            </a:r>
            <a:br>
              <a:rPr lang="en-GB"/>
            </a:br>
            <a:endParaRPr/>
          </a:p>
          <a:p>
            <a:pPr indent="0" lvl="0" marL="0" rtl="0" algn="l">
              <a:spcBef>
                <a:spcPts val="1200"/>
              </a:spcBef>
              <a:spcAft>
                <a:spcPts val="1200"/>
              </a:spcAft>
              <a:buNone/>
            </a:pPr>
            <a:r>
              <a:t/>
            </a:r>
            <a:endParaRPr/>
          </a:p>
        </p:txBody>
      </p:sp>
      <p:pic>
        <p:nvPicPr>
          <p:cNvPr id="167" name="Google Shape;167;p25"/>
          <p:cNvPicPr preferRelativeResize="0"/>
          <p:nvPr/>
        </p:nvPicPr>
        <p:blipFill>
          <a:blip r:embed="rId3">
            <a:alphaModFix/>
          </a:blip>
          <a:stretch>
            <a:fillRect/>
          </a:stretch>
        </p:blipFill>
        <p:spPr>
          <a:xfrm>
            <a:off x="6253800" y="359099"/>
            <a:ext cx="2877025" cy="2139800"/>
          </a:xfrm>
          <a:prstGeom prst="rect">
            <a:avLst/>
          </a:prstGeom>
          <a:noFill/>
          <a:ln>
            <a:noFill/>
          </a:ln>
        </p:spPr>
      </p:pic>
      <p:sp>
        <p:nvSpPr>
          <p:cNvPr id="168" name="Google Shape;168;p25"/>
          <p:cNvSpPr txBox="1"/>
          <p:nvPr/>
        </p:nvSpPr>
        <p:spPr>
          <a:xfrm>
            <a:off x="160500" y="2625850"/>
            <a:ext cx="6075900" cy="2445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100">
                <a:solidFill>
                  <a:schemeClr val="accent1"/>
                </a:solidFill>
                <a:latin typeface="Courier New"/>
                <a:ea typeface="Courier New"/>
                <a:cs typeface="Courier New"/>
                <a:sym typeface="Courier New"/>
              </a:rPr>
              <a:t>import pandas as pd</a:t>
            </a:r>
            <a:endParaRPr b="1" sz="1100">
              <a:solidFill>
                <a:schemeClr val="accent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100">
                <a:solidFill>
                  <a:schemeClr val="accent1"/>
                </a:solidFill>
                <a:latin typeface="Courier New"/>
                <a:ea typeface="Courier New"/>
                <a:cs typeface="Courier New"/>
                <a:sym typeface="Courier New"/>
              </a:rPr>
              <a:t>df = pd.read_csv('data.csv')</a:t>
            </a:r>
            <a:endParaRPr b="1" sz="1100">
              <a:solidFill>
                <a:schemeClr val="accent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100">
                <a:solidFill>
                  <a:schemeClr val="accent1"/>
                </a:solidFill>
                <a:latin typeface="Courier New"/>
                <a:ea typeface="Courier New"/>
                <a:cs typeface="Courier New"/>
                <a:sym typeface="Courier New"/>
              </a:rPr>
              <a:t>df['date'] = pd.to_datetime(df['date'])# recognize data format</a:t>
            </a:r>
            <a:endParaRPr b="1" sz="1100">
              <a:solidFill>
                <a:schemeClr val="accent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100">
                <a:solidFill>
                  <a:schemeClr val="accent1"/>
                </a:solidFill>
                <a:latin typeface="Courier New"/>
                <a:ea typeface="Courier New"/>
                <a:cs typeface="Courier New"/>
                <a:sym typeface="Courier New"/>
              </a:rPr>
              <a:t>df.set_index('date', inplace=True)# set dates as index</a:t>
            </a:r>
            <a:endParaRPr b="1" sz="1100">
              <a:solidFill>
                <a:schemeClr val="accent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100">
                <a:solidFill>
                  <a:schemeClr val="accent1"/>
                </a:solidFill>
                <a:latin typeface="Courier New"/>
                <a:ea typeface="Courier New"/>
                <a:cs typeface="Courier New"/>
                <a:sym typeface="Courier New"/>
              </a:rPr>
              <a:t>df.resample(‘M’).mean #get monthly averages</a:t>
            </a:r>
            <a:endParaRPr b="1" sz="1100">
              <a:solidFill>
                <a:schemeClr val="accent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100">
                <a:solidFill>
                  <a:schemeClr val="accent1"/>
                </a:solidFill>
                <a:latin typeface="Courier New"/>
                <a:ea typeface="Courier New"/>
                <a:cs typeface="Courier New"/>
                <a:sym typeface="Courier New"/>
              </a:rPr>
              <a:t>df[‘2020-01’:‘2020-06’] # get data from january to june 2020</a:t>
            </a:r>
            <a:endParaRPr b="1" sz="1100">
              <a:solidFill>
                <a:schemeClr val="accent1"/>
              </a:solidFill>
              <a:latin typeface="Courier New"/>
              <a:ea typeface="Courier New"/>
              <a:cs typeface="Courier New"/>
              <a:sym typeface="Courier New"/>
            </a:endParaRPr>
          </a:p>
          <a:p>
            <a:pPr indent="0" lvl="0" marL="0" rtl="0" algn="l">
              <a:lnSpc>
                <a:spcPct val="115000"/>
              </a:lnSpc>
              <a:spcBef>
                <a:spcPts val="1200"/>
              </a:spcBef>
              <a:spcAft>
                <a:spcPts val="1200"/>
              </a:spcAft>
              <a:buNone/>
            </a:pPr>
            <a:r>
              <a:t/>
            </a:r>
            <a:endParaRPr b="1" sz="1100">
              <a:solidFill>
                <a:schemeClr val="accent1"/>
              </a:solidFill>
              <a:latin typeface="Courier New"/>
              <a:ea typeface="Courier New"/>
              <a:cs typeface="Courier New"/>
              <a:sym typeface="Courier New"/>
            </a:endParaRPr>
          </a:p>
        </p:txBody>
      </p:sp>
      <p:pic>
        <p:nvPicPr>
          <p:cNvPr id="169" name="Google Shape;169;p25"/>
          <p:cNvPicPr preferRelativeResize="0"/>
          <p:nvPr/>
        </p:nvPicPr>
        <p:blipFill>
          <a:blip r:embed="rId4">
            <a:alphaModFix/>
          </a:blip>
          <a:stretch>
            <a:fillRect/>
          </a:stretch>
        </p:blipFill>
        <p:spPr>
          <a:xfrm>
            <a:off x="6465675" y="2498899"/>
            <a:ext cx="2453275" cy="2497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457172" y="204740"/>
            <a:ext cx="8228700" cy="8589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GB"/>
              <a:t>Plotting over Time: Rolling Mean</a:t>
            </a:r>
            <a:endParaRPr/>
          </a:p>
        </p:txBody>
      </p:sp>
      <p:sp>
        <p:nvSpPr>
          <p:cNvPr id="175" name="Google Shape;175;p26"/>
          <p:cNvSpPr txBox="1"/>
          <p:nvPr>
            <p:ph idx="1" type="body"/>
          </p:nvPr>
        </p:nvSpPr>
        <p:spPr>
          <a:xfrm>
            <a:off x="457175" y="1203300"/>
            <a:ext cx="6245400" cy="3749100"/>
          </a:xfrm>
          <a:prstGeom prst="rect">
            <a:avLst/>
          </a:prstGeom>
        </p:spPr>
        <p:txBody>
          <a:bodyPr anchorCtr="0" anchor="t" bIns="0" lIns="0" spcFirstLastPara="1" rIns="0" wrap="square" tIns="0">
            <a:normAutofit/>
          </a:bodyPr>
          <a:lstStyle/>
          <a:p>
            <a:pPr indent="-311150" lvl="0" marL="457200" rtl="0" algn="l">
              <a:spcBef>
                <a:spcPts val="0"/>
              </a:spcBef>
              <a:spcAft>
                <a:spcPts val="0"/>
              </a:spcAft>
              <a:buSzPts val="1300"/>
              <a:buChar char="-"/>
            </a:pPr>
            <a:r>
              <a:rPr lang="en-GB"/>
              <a:t>Rolling mean: A moving average that helps smooth out time series data.</a:t>
            </a:r>
            <a:endParaRPr/>
          </a:p>
          <a:p>
            <a:pPr indent="-311150" lvl="0" marL="457200" rtl="0" algn="l">
              <a:spcBef>
                <a:spcPts val="0"/>
              </a:spcBef>
              <a:spcAft>
                <a:spcPts val="0"/>
              </a:spcAft>
              <a:buSzPts val="1300"/>
              <a:buChar char="-"/>
            </a:pPr>
            <a:r>
              <a:rPr lang="en-GB"/>
              <a:t>Why? Easier to spot trends</a:t>
            </a:r>
            <a:endParaRPr/>
          </a:p>
          <a:p>
            <a:pPr indent="-311150" lvl="0" marL="457200" rtl="0" algn="l">
              <a:spcBef>
                <a:spcPts val="0"/>
              </a:spcBef>
              <a:spcAft>
                <a:spcPts val="0"/>
              </a:spcAft>
              <a:buSzPts val="1300"/>
              <a:buFont typeface="Courier New"/>
              <a:buChar char="-"/>
            </a:pPr>
            <a:r>
              <a:rPr lang="en-GB">
                <a:latin typeface="Courier New"/>
                <a:ea typeface="Courier New"/>
                <a:cs typeface="Courier New"/>
                <a:sym typeface="Courier New"/>
              </a:rPr>
              <a:t>rolling_mean = df['temperature'].rolling(window=7).mean()</a:t>
            </a:r>
            <a:endParaRPr>
              <a:latin typeface="Courier New"/>
              <a:ea typeface="Courier New"/>
              <a:cs typeface="Courier New"/>
              <a:sym typeface="Courier New"/>
            </a:endParaRPr>
          </a:p>
          <a:p>
            <a:pPr indent="-311150" lvl="0" marL="457200" rtl="0" algn="l">
              <a:spcBef>
                <a:spcPts val="0"/>
              </a:spcBef>
              <a:spcAft>
                <a:spcPts val="0"/>
              </a:spcAft>
              <a:buSzPts val="1300"/>
              <a:buFont typeface="Courier New"/>
              <a:buChar char="-"/>
            </a:pPr>
            <a:r>
              <a:t/>
            </a:r>
            <a:endParaRPr>
              <a:latin typeface="Courier New"/>
              <a:ea typeface="Courier New"/>
              <a:cs typeface="Courier New"/>
              <a:sym typeface="Courier New"/>
            </a:endParaRPr>
          </a:p>
          <a:p>
            <a:pPr indent="0" lvl="0" marL="457200" rtl="0" algn="l">
              <a:spcBef>
                <a:spcPts val="1200"/>
              </a:spcBef>
              <a:spcAft>
                <a:spcPts val="0"/>
              </a:spcAft>
              <a:buNone/>
            </a:pPr>
            <a:br>
              <a:rPr lang="en-GB"/>
            </a:br>
            <a:endParaRPr/>
          </a:p>
          <a:p>
            <a:pPr indent="0" lvl="0" marL="0" rtl="0" algn="l">
              <a:spcBef>
                <a:spcPts val="1200"/>
              </a:spcBef>
              <a:spcAft>
                <a:spcPts val="0"/>
              </a:spcAft>
              <a:buNone/>
            </a:pPr>
            <a:r>
              <a:t/>
            </a:r>
            <a:endParaRPr sz="1100">
              <a:latin typeface="Courier New"/>
              <a:ea typeface="Courier New"/>
              <a:cs typeface="Courier New"/>
              <a:sym typeface="Courier New"/>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76" name="Google Shape;176;p26"/>
          <p:cNvPicPr preferRelativeResize="0"/>
          <p:nvPr/>
        </p:nvPicPr>
        <p:blipFill>
          <a:blip r:embed="rId3">
            <a:alphaModFix/>
          </a:blip>
          <a:stretch>
            <a:fillRect/>
          </a:stretch>
        </p:blipFill>
        <p:spPr>
          <a:xfrm>
            <a:off x="2743700" y="2316950"/>
            <a:ext cx="6292851" cy="2826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nvSpPr>
        <p:spPr>
          <a:xfrm>
            <a:off x="457172" y="204740"/>
            <a:ext cx="8228700" cy="858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GB" sz="3000" strike="noStrike">
                <a:latin typeface="Arial"/>
                <a:ea typeface="Arial"/>
                <a:cs typeface="Arial"/>
                <a:sym typeface="Arial"/>
              </a:rPr>
              <a:t>Chaining transformations</a:t>
            </a:r>
            <a:endParaRPr b="0" sz="3000" strike="noStrike">
              <a:latin typeface="Arial"/>
              <a:ea typeface="Arial"/>
              <a:cs typeface="Arial"/>
              <a:sym typeface="Arial"/>
            </a:endParaRPr>
          </a:p>
        </p:txBody>
      </p:sp>
      <p:graphicFrame>
        <p:nvGraphicFramePr>
          <p:cNvPr id="182" name="Google Shape;182;p27"/>
          <p:cNvGraphicFramePr/>
          <p:nvPr/>
        </p:nvGraphicFramePr>
        <p:xfrm>
          <a:off x="1428008" y="1693762"/>
          <a:ext cx="3000000" cy="3000000"/>
        </p:xfrm>
        <a:graphic>
          <a:graphicData uri="http://schemas.openxmlformats.org/drawingml/2006/table">
            <a:tbl>
              <a:tblPr>
                <a:noFill/>
                <a:tableStyleId>{6B506B53-5FF1-4758-9526-097565056A95}</a:tableStyleId>
              </a:tblPr>
              <a:tblGrid>
                <a:gridCol w="1015900"/>
                <a:gridCol w="1015900"/>
              </a:tblGrid>
              <a:tr h="289975">
                <a:tc>
                  <a:txBody>
                    <a:bodyPr/>
                    <a:lstStyle/>
                    <a:p>
                      <a:pPr indent="0" lvl="0" marL="0" marR="0" rtl="0" algn="ctr">
                        <a:spcBef>
                          <a:spcPts val="0"/>
                        </a:spcBef>
                        <a:spcAft>
                          <a:spcPts val="0"/>
                        </a:spcAft>
                        <a:buNone/>
                      </a:pPr>
                      <a:r>
                        <a:rPr b="0" lang="en-GB" sz="1400" strike="noStrike">
                          <a:latin typeface="Arial"/>
                          <a:ea typeface="Arial"/>
                          <a:cs typeface="Arial"/>
                          <a:sym typeface="Arial"/>
                        </a:rPr>
                        <a:t>City</a:t>
                      </a:r>
                      <a:endParaRPr b="0" sz="14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400" strike="noStrike">
                          <a:latin typeface="Arial"/>
                          <a:ea typeface="Arial"/>
                          <a:cs typeface="Arial"/>
                          <a:sym typeface="Arial"/>
                        </a:rPr>
                        <a:t>Population</a:t>
                      </a:r>
                      <a:endParaRPr b="0" sz="1400" strike="noStrike">
                        <a:latin typeface="Arial"/>
                        <a:ea typeface="Arial"/>
                        <a:cs typeface="Arial"/>
                        <a:sym typeface="Arial"/>
                      </a:endParaRPr>
                    </a:p>
                  </a:txBody>
                  <a:tcPr marT="41475" marB="41475" marR="81650" marL="81650">
                    <a:solidFill>
                      <a:srgbClr val="B3B3B3"/>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Amsterdam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853,312</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Rotterdam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639,587 </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Den Haag</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526,439</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Utrecht</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344,384</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Eindhoven</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227,100</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Tilburg</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214,157</a:t>
                      </a:r>
                      <a:endParaRPr b="0" sz="1300" strike="noStrike">
                        <a:latin typeface="Arial"/>
                        <a:ea typeface="Arial"/>
                        <a:cs typeface="Arial"/>
                        <a:sym typeface="Arial"/>
                      </a:endParaRPr>
                    </a:p>
                  </a:txBody>
                  <a:tcPr marT="41475" marB="41475" marR="81650" marL="81650">
                    <a:solidFill>
                      <a:srgbClr val="E6E6E6"/>
                    </a:solidFill>
                  </a:tcPr>
                </a:tc>
              </a:tr>
            </a:tbl>
          </a:graphicData>
        </a:graphic>
      </p:graphicFrame>
      <p:graphicFrame>
        <p:nvGraphicFramePr>
          <p:cNvPr id="183" name="Google Shape;183;p27"/>
          <p:cNvGraphicFramePr/>
          <p:nvPr/>
        </p:nvGraphicFramePr>
        <p:xfrm>
          <a:off x="6503239" y="2311584"/>
          <a:ext cx="3000000" cy="3000000"/>
        </p:xfrm>
        <a:graphic>
          <a:graphicData uri="http://schemas.openxmlformats.org/drawingml/2006/table">
            <a:tbl>
              <a:tblPr>
                <a:noFill/>
                <a:tableStyleId>{6B506B53-5FF1-4758-9526-097565056A95}</a:tableStyleId>
              </a:tblPr>
              <a:tblGrid>
                <a:gridCol w="1016225"/>
                <a:gridCol w="1016225"/>
              </a:tblGrid>
              <a:tr h="262975">
                <a:tc>
                  <a:txBody>
                    <a:bodyPr/>
                    <a:lstStyle/>
                    <a:p>
                      <a:pPr indent="0" lvl="0" marL="0" marR="0" rtl="0" algn="ctr">
                        <a:spcBef>
                          <a:spcPts val="0"/>
                        </a:spcBef>
                        <a:spcAft>
                          <a:spcPts val="0"/>
                        </a:spcAft>
                        <a:buNone/>
                      </a:pPr>
                      <a:r>
                        <a:rPr b="0" lang="en-GB" sz="1400" strike="noStrike">
                          <a:latin typeface="Arial"/>
                          <a:ea typeface="Arial"/>
                          <a:cs typeface="Arial"/>
                          <a:sym typeface="Arial"/>
                        </a:rPr>
                        <a:t>Population</a:t>
                      </a:r>
                      <a:endParaRPr b="0" sz="14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500" strike="noStrike">
                          <a:latin typeface="Arial"/>
                          <a:ea typeface="Arial"/>
                          <a:cs typeface="Arial"/>
                          <a:sym typeface="Arial"/>
                        </a:rPr>
                        <a:t>673,112</a:t>
                      </a:r>
                      <a:endParaRPr b="0" sz="1500" strike="noStrike">
                        <a:latin typeface="Arial"/>
                        <a:ea typeface="Arial"/>
                        <a:cs typeface="Arial"/>
                        <a:sym typeface="Arial"/>
                      </a:endParaRPr>
                    </a:p>
                  </a:txBody>
                  <a:tcPr marT="41475" marB="41475" marR="81650" marL="81650">
                    <a:solidFill>
                      <a:srgbClr val="E6E6E6"/>
                    </a:solidFill>
                  </a:tcPr>
                </a:tc>
              </a:tr>
            </a:tbl>
          </a:graphicData>
        </a:graphic>
      </p:graphicFrame>
      <p:sp>
        <p:nvSpPr>
          <p:cNvPr id="184" name="Google Shape;184;p27"/>
          <p:cNvSpPr txBox="1"/>
          <p:nvPr/>
        </p:nvSpPr>
        <p:spPr>
          <a:xfrm>
            <a:off x="3539151" y="2311575"/>
            <a:ext cx="3297900" cy="6255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0" lang="en-GB" sz="1300" strike="noStrike">
                <a:solidFill>
                  <a:srgbClr val="000000"/>
                </a:solidFill>
                <a:latin typeface="Arial"/>
                <a:ea typeface="Arial"/>
                <a:cs typeface="Arial"/>
                <a:sym typeface="Arial"/>
              </a:rPr>
              <a:t>df[df[‘Population’] &gt; 500000]</a:t>
            </a:r>
            <a:r>
              <a:rPr b="0" lang="en-GB" sz="1300" strike="noStrike">
                <a:solidFill>
                  <a:srgbClr val="666666"/>
                </a:solidFill>
                <a:latin typeface="Arial"/>
                <a:ea typeface="Arial"/>
                <a:cs typeface="Arial"/>
                <a:sym typeface="Arial"/>
              </a:rPr>
              <a:t>.</a:t>
            </a:r>
            <a:r>
              <a:rPr b="0" lang="en-GB" sz="1300" strike="noStrike">
                <a:solidFill>
                  <a:srgbClr val="000000"/>
                </a:solidFill>
                <a:latin typeface="Arial"/>
                <a:ea typeface="Arial"/>
                <a:cs typeface="Arial"/>
                <a:sym typeface="Arial"/>
              </a:rPr>
              <a:t>mean()</a:t>
            </a:r>
            <a:endParaRPr b="0" sz="1300" strike="noStrike">
              <a:latin typeface="Arial"/>
              <a:ea typeface="Arial"/>
              <a:cs typeface="Arial"/>
              <a:sym typeface="Arial"/>
            </a:endParaRPr>
          </a:p>
        </p:txBody>
      </p:sp>
      <p:sp>
        <p:nvSpPr>
          <p:cNvPr id="185" name="Google Shape;185;p27"/>
          <p:cNvSpPr txBox="1"/>
          <p:nvPr/>
        </p:nvSpPr>
        <p:spPr>
          <a:xfrm>
            <a:off x="1078272" y="4354408"/>
            <a:ext cx="6552600" cy="4443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0" lang="en-GB" sz="1300" strike="noStrike">
                <a:latin typeface="Arial"/>
                <a:ea typeface="Arial"/>
                <a:cs typeface="Arial"/>
                <a:sym typeface="Arial"/>
              </a:rPr>
              <a:t>Pandas aggregation methods: </a:t>
            </a:r>
            <a:r>
              <a:rPr b="0" lang="en-GB" sz="1300" u="sng" strike="noStrike">
                <a:solidFill>
                  <a:schemeClr val="hlink"/>
                </a:solidFill>
                <a:latin typeface="Arial"/>
                <a:ea typeface="Arial"/>
                <a:cs typeface="Arial"/>
                <a:sym typeface="Arial"/>
                <a:hlinkClick r:id="rId3"/>
              </a:rPr>
              <a:t>https://pandas.pydata.org/pandas-docs/stable/api.html#api-dataframe-stats</a:t>
            </a:r>
            <a:r>
              <a:rPr b="0" lang="en-GB" sz="1300" strike="noStrike">
                <a:latin typeface="Arial"/>
                <a:ea typeface="Arial"/>
                <a:cs typeface="Arial"/>
                <a:sym typeface="Arial"/>
              </a:rPr>
              <a:t> </a:t>
            </a:r>
            <a:endParaRPr b="0" sz="13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nvSpPr>
        <p:spPr>
          <a:xfrm>
            <a:off x="457172" y="204740"/>
            <a:ext cx="8228700" cy="858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GB" sz="3000" strike="noStrike">
                <a:latin typeface="Arial"/>
                <a:ea typeface="Arial"/>
                <a:cs typeface="Arial"/>
                <a:sym typeface="Arial"/>
              </a:rPr>
              <a:t>Grouping</a:t>
            </a:r>
            <a:endParaRPr b="0" sz="3000" strike="noStrike">
              <a:latin typeface="Arial"/>
              <a:ea typeface="Arial"/>
              <a:cs typeface="Arial"/>
              <a:sym typeface="Arial"/>
            </a:endParaRPr>
          </a:p>
        </p:txBody>
      </p:sp>
      <p:sp>
        <p:nvSpPr>
          <p:cNvPr id="191" name="Google Shape;191;p28"/>
          <p:cNvSpPr txBox="1"/>
          <p:nvPr/>
        </p:nvSpPr>
        <p:spPr>
          <a:xfrm>
            <a:off x="457172" y="1203299"/>
            <a:ext cx="8228700" cy="787200"/>
          </a:xfrm>
          <a:prstGeom prst="rect">
            <a:avLst/>
          </a:prstGeom>
          <a:noFill/>
          <a:ln>
            <a:noFill/>
          </a:ln>
        </p:spPr>
        <p:txBody>
          <a:bodyPr anchorCtr="0" anchor="t" bIns="0" lIns="0" spcFirstLastPara="1" rIns="0" wrap="square" tIns="0">
            <a:normAutofit lnSpcReduction="10000"/>
          </a:bodyPr>
          <a:lstStyle/>
          <a:p>
            <a:pPr indent="-292100" lvl="0" marL="393700" marR="0" rtl="0" algn="l">
              <a:spcBef>
                <a:spcPts val="0"/>
              </a:spcBef>
              <a:spcAft>
                <a:spcPts val="0"/>
              </a:spcAft>
              <a:buClr>
                <a:srgbClr val="000000"/>
              </a:buClr>
              <a:buSzPts val="1000"/>
              <a:buFont typeface="Noto Sans Symbols"/>
              <a:buChar char="●"/>
            </a:pPr>
            <a:r>
              <a:rPr b="0" lang="en-GB" sz="2200" strike="noStrike">
                <a:latin typeface="Arial"/>
                <a:ea typeface="Arial"/>
                <a:cs typeface="Arial"/>
                <a:sym typeface="Arial"/>
              </a:rPr>
              <a:t>Dividing a dataset into coherent ‘subdatasets’</a:t>
            </a:r>
            <a:endParaRPr b="0" sz="2200" strike="noStrike">
              <a:latin typeface="Arial"/>
              <a:ea typeface="Arial"/>
              <a:cs typeface="Arial"/>
              <a:sym typeface="Arial"/>
            </a:endParaRPr>
          </a:p>
          <a:p>
            <a:pPr indent="-292100" lvl="0" marL="393700" marR="0" rtl="0" algn="l">
              <a:spcBef>
                <a:spcPts val="1000"/>
              </a:spcBef>
              <a:spcAft>
                <a:spcPts val="0"/>
              </a:spcAft>
              <a:buClr>
                <a:srgbClr val="000000"/>
              </a:buClr>
              <a:buSzPts val="1000"/>
              <a:buFont typeface="Noto Sans Symbols"/>
              <a:buChar char="●"/>
            </a:pPr>
            <a:r>
              <a:rPr b="0" lang="en-GB" sz="2200" strike="noStrike">
                <a:latin typeface="Arial"/>
                <a:ea typeface="Arial"/>
                <a:cs typeface="Arial"/>
                <a:sym typeface="Arial"/>
              </a:rPr>
              <a:t>Followed by an aggregation</a:t>
            </a:r>
            <a:endParaRPr b="0" sz="2200" strike="noStrike">
              <a:latin typeface="Arial"/>
              <a:ea typeface="Arial"/>
              <a:cs typeface="Arial"/>
              <a:sym typeface="Arial"/>
            </a:endParaRPr>
          </a:p>
        </p:txBody>
      </p:sp>
      <p:graphicFrame>
        <p:nvGraphicFramePr>
          <p:cNvPr id="192" name="Google Shape;192;p28"/>
          <p:cNvGraphicFramePr/>
          <p:nvPr/>
        </p:nvGraphicFramePr>
        <p:xfrm>
          <a:off x="497664" y="2397455"/>
          <a:ext cx="3000000" cy="3000000"/>
        </p:xfrm>
        <a:graphic>
          <a:graphicData uri="http://schemas.openxmlformats.org/drawingml/2006/table">
            <a:tbl>
              <a:tblPr>
                <a:noFill/>
                <a:tableStyleId>{6B506B53-5FF1-4758-9526-097565056A95}</a:tableStyleId>
              </a:tblPr>
              <a:tblGrid>
                <a:gridCol w="1015900"/>
                <a:gridCol w="1015900"/>
                <a:gridCol w="1015900"/>
              </a:tblGrid>
              <a:tr h="352000">
                <a:tc>
                  <a:txBody>
                    <a:bodyPr/>
                    <a:lstStyle/>
                    <a:p>
                      <a:pPr indent="0" lvl="0" marL="0" marR="0" rtl="0" algn="ctr">
                        <a:spcBef>
                          <a:spcPts val="0"/>
                        </a:spcBef>
                        <a:spcAft>
                          <a:spcPts val="0"/>
                        </a:spcAft>
                        <a:buNone/>
                      </a:pPr>
                      <a:r>
                        <a:rPr b="0" lang="en-GB" sz="1500" strike="noStrike">
                          <a:latin typeface="Arial"/>
                          <a:ea typeface="Arial"/>
                          <a:cs typeface="Arial"/>
                          <a:sym typeface="Arial"/>
                        </a:rPr>
                        <a:t>City</a:t>
                      </a:r>
                      <a:endParaRPr b="0" sz="15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400" strike="noStrike">
                          <a:latin typeface="Arial"/>
                          <a:ea typeface="Arial"/>
                          <a:cs typeface="Arial"/>
                          <a:sym typeface="Arial"/>
                        </a:rPr>
                        <a:t>Province</a:t>
                      </a:r>
                      <a:endParaRPr b="0" sz="14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400" strike="noStrike">
                          <a:latin typeface="Arial"/>
                          <a:ea typeface="Arial"/>
                          <a:cs typeface="Arial"/>
                          <a:sym typeface="Arial"/>
                        </a:rPr>
                        <a:t>Population</a:t>
                      </a:r>
                      <a:endParaRPr b="0" sz="1400" strike="noStrike">
                        <a:latin typeface="Arial"/>
                        <a:ea typeface="Arial"/>
                        <a:cs typeface="Arial"/>
                        <a:sym typeface="Arial"/>
                      </a:endParaRPr>
                    </a:p>
                  </a:txBody>
                  <a:tcPr marT="41475" marB="41475" marR="81650" marL="81650">
                    <a:solidFill>
                      <a:srgbClr val="B3B3B3"/>
                    </a:solidFill>
                  </a:tcPr>
                </a:tc>
              </a:tr>
              <a:tr h="323600">
                <a:tc>
                  <a:txBody>
                    <a:bodyPr/>
                    <a:lstStyle/>
                    <a:p>
                      <a:pPr indent="0" lvl="0" marL="0" marR="0" rtl="0" algn="ctr">
                        <a:spcBef>
                          <a:spcPts val="0"/>
                        </a:spcBef>
                        <a:spcAft>
                          <a:spcPts val="0"/>
                        </a:spcAft>
                        <a:buNone/>
                      </a:pPr>
                      <a:r>
                        <a:rPr b="0" lang="en-GB" sz="1300" strike="noStrike">
                          <a:latin typeface="Arial"/>
                          <a:ea typeface="Arial"/>
                          <a:cs typeface="Arial"/>
                          <a:sym typeface="Arial"/>
                        </a:rPr>
                        <a:t>Amsterdam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000" strike="noStrike">
                          <a:latin typeface="Arial"/>
                          <a:ea typeface="Arial"/>
                          <a:cs typeface="Arial"/>
                          <a:sym typeface="Arial"/>
                        </a:rPr>
                        <a:t>Noord-Holland</a:t>
                      </a:r>
                      <a:endParaRPr b="0" sz="10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853,312</a:t>
                      </a:r>
                      <a:endParaRPr b="0" sz="1300" strike="noStrike">
                        <a:latin typeface="Arial"/>
                        <a:ea typeface="Arial"/>
                        <a:cs typeface="Arial"/>
                        <a:sym typeface="Arial"/>
                      </a:endParaRPr>
                    </a:p>
                  </a:txBody>
                  <a:tcPr marT="41475" marB="41475" marR="81650" marL="81650">
                    <a:solidFill>
                      <a:srgbClr val="E6E6E6"/>
                    </a:solidFill>
                  </a:tcPr>
                </a:tc>
              </a:tr>
              <a:tr h="323600">
                <a:tc>
                  <a:txBody>
                    <a:bodyPr/>
                    <a:lstStyle/>
                    <a:p>
                      <a:pPr indent="0" lvl="0" marL="0" marR="0" rtl="0" algn="ctr">
                        <a:spcBef>
                          <a:spcPts val="0"/>
                        </a:spcBef>
                        <a:spcAft>
                          <a:spcPts val="0"/>
                        </a:spcAft>
                        <a:buNone/>
                      </a:pPr>
                      <a:r>
                        <a:rPr b="0" lang="en-GB" sz="1300" strike="noStrike">
                          <a:latin typeface="Arial"/>
                          <a:ea typeface="Arial"/>
                          <a:cs typeface="Arial"/>
                          <a:sym typeface="Arial"/>
                        </a:rPr>
                        <a:t>Rotterdam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000" strike="noStrike">
                          <a:latin typeface="Arial"/>
                          <a:ea typeface="Arial"/>
                          <a:cs typeface="Arial"/>
                          <a:sym typeface="Arial"/>
                        </a:rPr>
                        <a:t>Zuid-Holland</a:t>
                      </a:r>
                      <a:endParaRPr b="0" sz="10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639,587 </a:t>
                      </a:r>
                      <a:endParaRPr b="0" sz="1300" strike="noStrike">
                        <a:latin typeface="Arial"/>
                        <a:ea typeface="Arial"/>
                        <a:cs typeface="Arial"/>
                        <a:sym typeface="Arial"/>
                      </a:endParaRPr>
                    </a:p>
                  </a:txBody>
                  <a:tcPr marT="41475" marB="41475" marR="81650" marL="81650">
                    <a:solidFill>
                      <a:srgbClr val="E6E6E6"/>
                    </a:solidFill>
                  </a:tcPr>
                </a:tc>
              </a:tr>
              <a:tr h="323600">
                <a:tc>
                  <a:txBody>
                    <a:bodyPr/>
                    <a:lstStyle/>
                    <a:p>
                      <a:pPr indent="0" lvl="0" marL="0" marR="0" rtl="0" algn="ctr">
                        <a:spcBef>
                          <a:spcPts val="0"/>
                        </a:spcBef>
                        <a:spcAft>
                          <a:spcPts val="0"/>
                        </a:spcAft>
                        <a:buNone/>
                      </a:pPr>
                      <a:r>
                        <a:rPr b="0" lang="en-GB" sz="1300" strike="noStrike">
                          <a:latin typeface="Arial"/>
                          <a:ea typeface="Arial"/>
                          <a:cs typeface="Arial"/>
                          <a:sym typeface="Arial"/>
                        </a:rPr>
                        <a:t>Den Haag</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000" strike="noStrike">
                          <a:latin typeface="Arial"/>
                          <a:ea typeface="Arial"/>
                          <a:cs typeface="Arial"/>
                          <a:sym typeface="Arial"/>
                        </a:rPr>
                        <a:t>Zuid-Holland</a:t>
                      </a:r>
                      <a:endParaRPr b="0" sz="10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526,439</a:t>
                      </a:r>
                      <a:endParaRPr b="0" sz="1300" strike="noStrike">
                        <a:latin typeface="Arial"/>
                        <a:ea typeface="Arial"/>
                        <a:cs typeface="Arial"/>
                        <a:sym typeface="Arial"/>
                      </a:endParaRPr>
                    </a:p>
                  </a:txBody>
                  <a:tcPr marT="41475" marB="41475" marR="81650" marL="81650">
                    <a:solidFill>
                      <a:srgbClr val="E6E6E6"/>
                    </a:solidFill>
                  </a:tcPr>
                </a:tc>
              </a:tr>
              <a:tr h="323600">
                <a:tc>
                  <a:txBody>
                    <a:bodyPr/>
                    <a:lstStyle/>
                    <a:p>
                      <a:pPr indent="0" lvl="0" marL="0" marR="0" rtl="0" algn="ctr">
                        <a:spcBef>
                          <a:spcPts val="0"/>
                        </a:spcBef>
                        <a:spcAft>
                          <a:spcPts val="0"/>
                        </a:spcAft>
                        <a:buNone/>
                      </a:pPr>
                      <a:r>
                        <a:rPr b="0" lang="en-GB" sz="1300" strike="noStrike">
                          <a:latin typeface="Arial"/>
                          <a:ea typeface="Arial"/>
                          <a:cs typeface="Arial"/>
                          <a:sym typeface="Arial"/>
                        </a:rPr>
                        <a:t>Utrecht</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000" strike="noStrike">
                          <a:latin typeface="Arial"/>
                          <a:ea typeface="Arial"/>
                          <a:cs typeface="Arial"/>
                          <a:sym typeface="Arial"/>
                        </a:rPr>
                        <a:t>Utrecht</a:t>
                      </a:r>
                      <a:endParaRPr b="0" sz="10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344,384</a:t>
                      </a:r>
                      <a:endParaRPr b="0" sz="1300" strike="noStrike">
                        <a:latin typeface="Arial"/>
                        <a:ea typeface="Arial"/>
                        <a:cs typeface="Arial"/>
                        <a:sym typeface="Arial"/>
                      </a:endParaRPr>
                    </a:p>
                  </a:txBody>
                  <a:tcPr marT="41475" marB="41475" marR="81650" marL="81650">
                    <a:solidFill>
                      <a:srgbClr val="E6E6E6"/>
                    </a:solidFill>
                  </a:tcPr>
                </a:tc>
              </a:tr>
              <a:tr h="323600">
                <a:tc>
                  <a:txBody>
                    <a:bodyPr/>
                    <a:lstStyle/>
                    <a:p>
                      <a:pPr indent="0" lvl="0" marL="0" marR="0" rtl="0" algn="ctr">
                        <a:spcBef>
                          <a:spcPts val="0"/>
                        </a:spcBef>
                        <a:spcAft>
                          <a:spcPts val="0"/>
                        </a:spcAft>
                        <a:buNone/>
                      </a:pPr>
                      <a:r>
                        <a:rPr b="0" lang="en-GB" sz="1300" strike="noStrike">
                          <a:latin typeface="Arial"/>
                          <a:ea typeface="Arial"/>
                          <a:cs typeface="Arial"/>
                          <a:sym typeface="Arial"/>
                        </a:rPr>
                        <a:t>Eindhoven</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000" strike="noStrike">
                          <a:latin typeface="Arial"/>
                          <a:ea typeface="Arial"/>
                          <a:cs typeface="Arial"/>
                          <a:sym typeface="Arial"/>
                        </a:rPr>
                        <a:t>Noord-Brabant</a:t>
                      </a:r>
                      <a:endParaRPr b="0" sz="10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227,100</a:t>
                      </a:r>
                      <a:endParaRPr b="0" sz="1300" strike="noStrike">
                        <a:latin typeface="Arial"/>
                        <a:ea typeface="Arial"/>
                        <a:cs typeface="Arial"/>
                        <a:sym typeface="Arial"/>
                      </a:endParaRPr>
                    </a:p>
                  </a:txBody>
                  <a:tcPr marT="41475" marB="41475" marR="81650" marL="81650">
                    <a:solidFill>
                      <a:srgbClr val="E6E6E6"/>
                    </a:solidFill>
                  </a:tcPr>
                </a:tc>
              </a:tr>
              <a:tr h="324900">
                <a:tc>
                  <a:txBody>
                    <a:bodyPr/>
                    <a:lstStyle/>
                    <a:p>
                      <a:pPr indent="0" lvl="0" marL="0" marR="0" rtl="0" algn="ctr">
                        <a:spcBef>
                          <a:spcPts val="0"/>
                        </a:spcBef>
                        <a:spcAft>
                          <a:spcPts val="0"/>
                        </a:spcAft>
                        <a:buNone/>
                      </a:pPr>
                      <a:r>
                        <a:rPr b="0" lang="en-GB" sz="1300" strike="noStrike">
                          <a:latin typeface="Arial"/>
                          <a:ea typeface="Arial"/>
                          <a:cs typeface="Arial"/>
                          <a:sym typeface="Arial"/>
                        </a:rPr>
                        <a:t>Tilburg</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000" strike="noStrike">
                          <a:latin typeface="Arial"/>
                          <a:ea typeface="Arial"/>
                          <a:cs typeface="Arial"/>
                          <a:sym typeface="Arial"/>
                        </a:rPr>
                        <a:t>Noord-Brabant</a:t>
                      </a:r>
                      <a:endParaRPr b="0" sz="10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214,157</a:t>
                      </a:r>
                      <a:endParaRPr b="0" sz="1300" strike="noStrike">
                        <a:latin typeface="Arial"/>
                        <a:ea typeface="Arial"/>
                        <a:cs typeface="Arial"/>
                        <a:sym typeface="Arial"/>
                      </a:endParaRPr>
                    </a:p>
                  </a:txBody>
                  <a:tcPr marT="41475" marB="41475" marR="81650" marL="81650">
                    <a:solidFill>
                      <a:srgbClr val="E6E6E6"/>
                    </a:solidFill>
                  </a:tcPr>
                </a:tc>
              </a:tr>
            </a:tbl>
          </a:graphicData>
        </a:graphic>
      </p:graphicFrame>
      <p:sp>
        <p:nvSpPr>
          <p:cNvPr id="193" name="Google Shape;193;p28"/>
          <p:cNvSpPr txBox="1"/>
          <p:nvPr/>
        </p:nvSpPr>
        <p:spPr>
          <a:xfrm>
            <a:off x="3649536" y="2997635"/>
            <a:ext cx="2243700" cy="4443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0" lang="en-GB" sz="1300" strike="noStrike">
                <a:solidFill>
                  <a:srgbClr val="000000"/>
                </a:solidFill>
                <a:latin typeface="Arial"/>
                <a:ea typeface="Arial"/>
                <a:cs typeface="Arial"/>
                <a:sym typeface="Arial"/>
              </a:rPr>
              <a:t>df.groupby(‘Province’).sum()</a:t>
            </a:r>
            <a:endParaRPr b="0" sz="1300" strike="noStrike">
              <a:latin typeface="Arial"/>
              <a:ea typeface="Arial"/>
              <a:cs typeface="Arial"/>
              <a:sym typeface="Arial"/>
            </a:endParaRPr>
          </a:p>
        </p:txBody>
      </p:sp>
      <p:graphicFrame>
        <p:nvGraphicFramePr>
          <p:cNvPr id="194" name="Google Shape;194;p28"/>
          <p:cNvGraphicFramePr/>
          <p:nvPr/>
        </p:nvGraphicFramePr>
        <p:xfrm>
          <a:off x="6074505" y="2504560"/>
          <a:ext cx="3000000" cy="3000000"/>
        </p:xfrm>
        <a:graphic>
          <a:graphicData uri="http://schemas.openxmlformats.org/drawingml/2006/table">
            <a:tbl>
              <a:tblPr>
                <a:noFill/>
                <a:tableStyleId>{6B506B53-5FF1-4758-9526-097565056A95}</a:tableStyleId>
              </a:tblPr>
              <a:tblGrid>
                <a:gridCol w="1015900"/>
                <a:gridCol w="1015900"/>
              </a:tblGrid>
              <a:tr h="352000">
                <a:tc>
                  <a:txBody>
                    <a:bodyPr/>
                    <a:lstStyle/>
                    <a:p>
                      <a:pPr indent="0" lvl="0" marL="0" marR="0" rtl="0" algn="ctr">
                        <a:spcBef>
                          <a:spcPts val="0"/>
                        </a:spcBef>
                        <a:spcAft>
                          <a:spcPts val="0"/>
                        </a:spcAft>
                        <a:buNone/>
                      </a:pPr>
                      <a:r>
                        <a:rPr b="0" lang="en-GB" sz="1400" strike="noStrike">
                          <a:latin typeface="Arial"/>
                          <a:ea typeface="Arial"/>
                          <a:cs typeface="Arial"/>
                          <a:sym typeface="Arial"/>
                        </a:rPr>
                        <a:t>Province</a:t>
                      </a:r>
                      <a:endParaRPr b="0" sz="14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400" strike="noStrike">
                          <a:latin typeface="Arial"/>
                          <a:ea typeface="Arial"/>
                          <a:cs typeface="Arial"/>
                          <a:sym typeface="Arial"/>
                        </a:rPr>
                        <a:t>Population</a:t>
                      </a:r>
                      <a:endParaRPr b="0" sz="1400" strike="noStrike">
                        <a:latin typeface="Arial"/>
                        <a:ea typeface="Arial"/>
                        <a:cs typeface="Arial"/>
                        <a:sym typeface="Arial"/>
                      </a:endParaRPr>
                    </a:p>
                  </a:txBody>
                  <a:tcPr marT="41475" marB="41475" marR="81650" marL="81650">
                    <a:solidFill>
                      <a:srgbClr val="B3B3B3"/>
                    </a:solidFill>
                  </a:tcPr>
                </a:tc>
              </a:tr>
              <a:tr h="323600">
                <a:tc>
                  <a:txBody>
                    <a:bodyPr/>
                    <a:lstStyle/>
                    <a:p>
                      <a:pPr indent="0" lvl="0" marL="0" marR="0" rtl="0" algn="ctr">
                        <a:spcBef>
                          <a:spcPts val="0"/>
                        </a:spcBef>
                        <a:spcAft>
                          <a:spcPts val="0"/>
                        </a:spcAft>
                        <a:buNone/>
                      </a:pPr>
                      <a:r>
                        <a:rPr b="0" lang="en-GB" sz="1000" strike="noStrike">
                          <a:latin typeface="Arial"/>
                          <a:ea typeface="Arial"/>
                          <a:cs typeface="Arial"/>
                          <a:sym typeface="Arial"/>
                        </a:rPr>
                        <a:t>Noord-Holland</a:t>
                      </a:r>
                      <a:endParaRPr b="0" sz="10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853,312</a:t>
                      </a:r>
                      <a:endParaRPr b="0" sz="1300" strike="noStrike">
                        <a:latin typeface="Arial"/>
                        <a:ea typeface="Arial"/>
                        <a:cs typeface="Arial"/>
                        <a:sym typeface="Arial"/>
                      </a:endParaRPr>
                    </a:p>
                  </a:txBody>
                  <a:tcPr marT="41475" marB="41475" marR="81650" marL="81650">
                    <a:solidFill>
                      <a:srgbClr val="E6E6E6"/>
                    </a:solidFill>
                  </a:tcPr>
                </a:tc>
              </a:tr>
              <a:tr h="323600">
                <a:tc>
                  <a:txBody>
                    <a:bodyPr/>
                    <a:lstStyle/>
                    <a:p>
                      <a:pPr indent="0" lvl="0" marL="0" marR="0" rtl="0" algn="ctr">
                        <a:spcBef>
                          <a:spcPts val="0"/>
                        </a:spcBef>
                        <a:spcAft>
                          <a:spcPts val="0"/>
                        </a:spcAft>
                        <a:buNone/>
                      </a:pPr>
                      <a:r>
                        <a:rPr b="0" lang="en-GB" sz="1000" strike="noStrike">
                          <a:latin typeface="Arial"/>
                          <a:ea typeface="Arial"/>
                          <a:cs typeface="Arial"/>
                          <a:sym typeface="Arial"/>
                        </a:rPr>
                        <a:t>Zuid-Holland</a:t>
                      </a:r>
                      <a:endParaRPr b="0" sz="10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1,166,026 </a:t>
                      </a:r>
                      <a:endParaRPr b="0" sz="1300" strike="noStrike">
                        <a:latin typeface="Arial"/>
                        <a:ea typeface="Arial"/>
                        <a:cs typeface="Arial"/>
                        <a:sym typeface="Arial"/>
                      </a:endParaRPr>
                    </a:p>
                  </a:txBody>
                  <a:tcPr marT="41475" marB="41475" marR="81650" marL="81650">
                    <a:solidFill>
                      <a:srgbClr val="E6E6E6"/>
                    </a:solidFill>
                  </a:tcPr>
                </a:tc>
              </a:tr>
              <a:tr h="323600">
                <a:tc>
                  <a:txBody>
                    <a:bodyPr/>
                    <a:lstStyle/>
                    <a:p>
                      <a:pPr indent="0" lvl="0" marL="0" marR="0" rtl="0" algn="ctr">
                        <a:spcBef>
                          <a:spcPts val="0"/>
                        </a:spcBef>
                        <a:spcAft>
                          <a:spcPts val="0"/>
                        </a:spcAft>
                        <a:buNone/>
                      </a:pPr>
                      <a:r>
                        <a:rPr b="0" lang="en-GB" sz="1000" strike="noStrike">
                          <a:latin typeface="Arial"/>
                          <a:ea typeface="Arial"/>
                          <a:cs typeface="Arial"/>
                          <a:sym typeface="Arial"/>
                        </a:rPr>
                        <a:t>Utrecht</a:t>
                      </a:r>
                      <a:endParaRPr b="0" sz="10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344,384</a:t>
                      </a:r>
                      <a:endParaRPr b="0" sz="1300" strike="noStrike">
                        <a:latin typeface="Arial"/>
                        <a:ea typeface="Arial"/>
                        <a:cs typeface="Arial"/>
                        <a:sym typeface="Arial"/>
                      </a:endParaRPr>
                    </a:p>
                  </a:txBody>
                  <a:tcPr marT="41475" marB="41475" marR="81650" marL="81650">
                    <a:solidFill>
                      <a:srgbClr val="E6E6E6"/>
                    </a:solidFill>
                  </a:tcPr>
                </a:tc>
              </a:tr>
              <a:tr h="323600">
                <a:tc>
                  <a:txBody>
                    <a:bodyPr/>
                    <a:lstStyle/>
                    <a:p>
                      <a:pPr indent="0" lvl="0" marL="0" marR="0" rtl="0" algn="ctr">
                        <a:spcBef>
                          <a:spcPts val="0"/>
                        </a:spcBef>
                        <a:spcAft>
                          <a:spcPts val="0"/>
                        </a:spcAft>
                        <a:buNone/>
                      </a:pPr>
                      <a:r>
                        <a:rPr b="0" lang="en-GB" sz="1000" strike="noStrike">
                          <a:latin typeface="Arial"/>
                          <a:ea typeface="Arial"/>
                          <a:cs typeface="Arial"/>
                          <a:sym typeface="Arial"/>
                        </a:rPr>
                        <a:t>Noord-Brabant</a:t>
                      </a:r>
                      <a:endParaRPr b="0" sz="10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441,257</a:t>
                      </a:r>
                      <a:endParaRPr b="0" sz="1300" strike="noStrike">
                        <a:latin typeface="Arial"/>
                        <a:ea typeface="Arial"/>
                        <a:cs typeface="Arial"/>
                        <a:sym typeface="Arial"/>
                      </a:endParaRPr>
                    </a:p>
                  </a:txBody>
                  <a:tcPr marT="41475" marB="41475" marR="81650" marL="81650">
                    <a:solidFill>
                      <a:srgbClr val="E6E6E6"/>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nvSpPr>
        <p:spPr>
          <a:xfrm>
            <a:off x="457172" y="204740"/>
            <a:ext cx="8228700" cy="858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GB" sz="3000" strike="noStrike">
                <a:latin typeface="Arial"/>
                <a:ea typeface="Arial"/>
                <a:cs typeface="Arial"/>
                <a:sym typeface="Arial"/>
              </a:rPr>
              <a:t>Sort</a:t>
            </a:r>
            <a:endParaRPr b="0" sz="3000" strike="noStrike">
              <a:latin typeface="Arial"/>
              <a:ea typeface="Arial"/>
              <a:cs typeface="Arial"/>
              <a:sym typeface="Arial"/>
            </a:endParaRPr>
          </a:p>
        </p:txBody>
      </p:sp>
      <p:sp>
        <p:nvSpPr>
          <p:cNvPr id="200" name="Google Shape;200;p29"/>
          <p:cNvSpPr txBox="1"/>
          <p:nvPr/>
        </p:nvSpPr>
        <p:spPr>
          <a:xfrm>
            <a:off x="457172" y="1203299"/>
            <a:ext cx="8228700" cy="2982600"/>
          </a:xfrm>
          <a:prstGeom prst="rect">
            <a:avLst/>
          </a:prstGeom>
          <a:noFill/>
          <a:ln>
            <a:noFill/>
          </a:ln>
        </p:spPr>
        <p:txBody>
          <a:bodyPr anchorCtr="0" anchor="t" bIns="0" lIns="0" spcFirstLastPara="1" rIns="0" wrap="square" tIns="0">
            <a:normAutofit/>
          </a:bodyPr>
          <a:lstStyle/>
          <a:p>
            <a:pPr indent="-292100" lvl="0" marL="393700" marR="0" rtl="0" algn="l">
              <a:spcBef>
                <a:spcPts val="0"/>
              </a:spcBef>
              <a:spcAft>
                <a:spcPts val="0"/>
              </a:spcAft>
              <a:buClr>
                <a:srgbClr val="000000"/>
              </a:buClr>
              <a:buSzPts val="1000"/>
              <a:buFont typeface="Noto Sans Symbols"/>
              <a:buChar char="●"/>
            </a:pPr>
            <a:r>
              <a:rPr b="0" lang="en-GB" sz="2200" strike="noStrike">
                <a:latin typeface="Arial"/>
                <a:ea typeface="Arial"/>
                <a:cs typeface="Arial"/>
                <a:sym typeface="Arial"/>
              </a:rPr>
              <a:t>Ordering the values in a series</a:t>
            </a:r>
            <a:endParaRPr b="0" sz="2200" strike="noStrike">
              <a:latin typeface="Arial"/>
              <a:ea typeface="Arial"/>
              <a:cs typeface="Arial"/>
              <a:sym typeface="Arial"/>
            </a:endParaRPr>
          </a:p>
          <a:p>
            <a:pPr indent="-292100" lvl="0" marL="393700" marR="0" rtl="0" algn="l">
              <a:spcBef>
                <a:spcPts val="1000"/>
              </a:spcBef>
              <a:spcAft>
                <a:spcPts val="0"/>
              </a:spcAft>
              <a:buClr>
                <a:srgbClr val="000000"/>
              </a:buClr>
              <a:buSzPts val="1000"/>
              <a:buFont typeface="Noto Sans Symbols"/>
              <a:buChar char="●"/>
            </a:pPr>
            <a:r>
              <a:rPr b="0" lang="en-GB" sz="2200" strike="noStrike">
                <a:latin typeface="Arial"/>
                <a:ea typeface="Arial"/>
                <a:cs typeface="Arial"/>
                <a:sym typeface="Arial"/>
              </a:rPr>
              <a:t>Useful for data inspection and presentation</a:t>
            </a:r>
            <a:endParaRPr b="0" sz="2200" strike="noStrike">
              <a:latin typeface="Arial"/>
              <a:ea typeface="Arial"/>
              <a:cs typeface="Arial"/>
              <a:sym typeface="Arial"/>
            </a:endParaRPr>
          </a:p>
          <a:p>
            <a:pPr indent="-292100" lvl="0" marL="393700" marR="0" rtl="0" algn="l">
              <a:spcBef>
                <a:spcPts val="1000"/>
              </a:spcBef>
              <a:spcAft>
                <a:spcPts val="0"/>
              </a:spcAft>
              <a:buClr>
                <a:srgbClr val="000000"/>
              </a:buClr>
              <a:buSzPts val="1000"/>
              <a:buFont typeface="Noto Sans Symbols"/>
              <a:buChar char="●"/>
            </a:pPr>
            <a:r>
              <a:rPr b="0" lang="en-GB" sz="2200" strike="noStrike">
                <a:latin typeface="Arial"/>
                <a:ea typeface="Arial"/>
                <a:cs typeface="Arial"/>
                <a:sym typeface="Arial"/>
              </a:rPr>
              <a:t>.sort_values() in pandas</a:t>
            </a:r>
            <a:endParaRPr b="0" sz="2200" strike="noStrike">
              <a:latin typeface="Arial"/>
              <a:ea typeface="Arial"/>
              <a:cs typeface="Arial"/>
              <a:sym typeface="Arial"/>
            </a:endParaRPr>
          </a:p>
          <a:p>
            <a:pPr indent="0" lvl="0" marL="419100" marR="0" rtl="0" algn="l">
              <a:spcBef>
                <a:spcPts val="1000"/>
              </a:spcBef>
              <a:spcAft>
                <a:spcPts val="0"/>
              </a:spcAft>
              <a:buNone/>
            </a:pPr>
            <a:r>
              <a:t/>
            </a:r>
            <a:endParaRPr b="0" sz="2200" strike="noStrike">
              <a:latin typeface="Arial"/>
              <a:ea typeface="Arial"/>
              <a:cs typeface="Arial"/>
              <a:sym typeface="Arial"/>
            </a:endParaRPr>
          </a:p>
        </p:txBody>
      </p:sp>
      <p:pic>
        <p:nvPicPr>
          <p:cNvPr id="201" name="Google Shape;201;p29"/>
          <p:cNvPicPr preferRelativeResize="0"/>
          <p:nvPr/>
        </p:nvPicPr>
        <p:blipFill>
          <a:blip r:embed="rId3">
            <a:alphaModFix/>
          </a:blip>
          <a:stretch>
            <a:fillRect/>
          </a:stretch>
        </p:blipFill>
        <p:spPr>
          <a:xfrm>
            <a:off x="3064700" y="2690301"/>
            <a:ext cx="6109876" cy="2453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txBox="1"/>
          <p:nvPr/>
        </p:nvSpPr>
        <p:spPr>
          <a:xfrm>
            <a:off x="457172" y="204740"/>
            <a:ext cx="8228700" cy="858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GB" sz="3000" strike="noStrike">
                <a:latin typeface="Arial"/>
                <a:ea typeface="Arial"/>
                <a:cs typeface="Arial"/>
                <a:sym typeface="Arial"/>
              </a:rPr>
              <a:t>Concatenate</a:t>
            </a:r>
            <a:endParaRPr b="0" sz="3000" strike="noStrike">
              <a:latin typeface="Arial"/>
              <a:ea typeface="Arial"/>
              <a:cs typeface="Arial"/>
              <a:sym typeface="Arial"/>
            </a:endParaRPr>
          </a:p>
        </p:txBody>
      </p:sp>
      <p:graphicFrame>
        <p:nvGraphicFramePr>
          <p:cNvPr id="207" name="Google Shape;207;p30"/>
          <p:cNvGraphicFramePr/>
          <p:nvPr/>
        </p:nvGraphicFramePr>
        <p:xfrm>
          <a:off x="457172" y="1840052"/>
          <a:ext cx="3000000" cy="3000000"/>
        </p:xfrm>
        <a:graphic>
          <a:graphicData uri="http://schemas.openxmlformats.org/drawingml/2006/table">
            <a:tbl>
              <a:tblPr>
                <a:noFill/>
                <a:tableStyleId>{6B506B53-5FF1-4758-9526-097565056A95}</a:tableStyleId>
              </a:tblPr>
              <a:tblGrid>
                <a:gridCol w="1015575"/>
                <a:gridCol w="1015575"/>
              </a:tblGrid>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City</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Population</a:t>
                      </a:r>
                      <a:endParaRPr b="0" sz="1300" strike="noStrike">
                        <a:latin typeface="Arial"/>
                        <a:ea typeface="Arial"/>
                        <a:cs typeface="Arial"/>
                        <a:sym typeface="Arial"/>
                      </a:endParaRPr>
                    </a:p>
                  </a:txBody>
                  <a:tcPr marT="41475" marB="41475" marR="81650" marL="81650">
                    <a:solidFill>
                      <a:srgbClr val="B3B3B3"/>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Amsterdam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853,312</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Rotterdam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639,587 </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Den Haag</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526,439</a:t>
                      </a:r>
                      <a:endParaRPr b="0" sz="1300" strike="noStrike">
                        <a:latin typeface="Arial"/>
                        <a:ea typeface="Arial"/>
                        <a:cs typeface="Arial"/>
                        <a:sym typeface="Arial"/>
                      </a:endParaRPr>
                    </a:p>
                  </a:txBody>
                  <a:tcPr marT="41475" marB="41475" marR="81650" marL="81650">
                    <a:solidFill>
                      <a:srgbClr val="E6E6E6"/>
                    </a:solidFill>
                  </a:tcPr>
                </a:tc>
              </a:tr>
            </a:tbl>
          </a:graphicData>
        </a:graphic>
      </p:graphicFrame>
      <p:sp>
        <p:nvSpPr>
          <p:cNvPr id="208" name="Google Shape;208;p30"/>
          <p:cNvSpPr txBox="1"/>
          <p:nvPr/>
        </p:nvSpPr>
        <p:spPr>
          <a:xfrm>
            <a:off x="2606532" y="2013118"/>
            <a:ext cx="580800" cy="5961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0" lang="en-GB" sz="3600" strike="noStrike">
                <a:latin typeface="Arial"/>
                <a:ea typeface="Arial"/>
                <a:cs typeface="Arial"/>
                <a:sym typeface="Arial"/>
              </a:rPr>
              <a:t>+</a:t>
            </a:r>
            <a:endParaRPr b="0" sz="3600" strike="noStrike">
              <a:latin typeface="Arial"/>
              <a:ea typeface="Arial"/>
              <a:cs typeface="Arial"/>
              <a:sym typeface="Arial"/>
            </a:endParaRPr>
          </a:p>
        </p:txBody>
      </p:sp>
      <p:sp>
        <p:nvSpPr>
          <p:cNvPr id="209" name="Google Shape;209;p30"/>
          <p:cNvSpPr txBox="1"/>
          <p:nvPr/>
        </p:nvSpPr>
        <p:spPr>
          <a:xfrm>
            <a:off x="-331776" y="559689"/>
            <a:ext cx="163800" cy="387600"/>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10" name="Google Shape;210;p30"/>
          <p:cNvSpPr txBox="1"/>
          <p:nvPr/>
        </p:nvSpPr>
        <p:spPr>
          <a:xfrm>
            <a:off x="6137856" y="2024220"/>
            <a:ext cx="580800" cy="5961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0" lang="en-GB" sz="3600" strike="noStrike">
                <a:latin typeface="Arial"/>
                <a:ea typeface="Arial"/>
                <a:cs typeface="Arial"/>
                <a:sym typeface="Arial"/>
              </a:rPr>
              <a:t>=</a:t>
            </a:r>
            <a:endParaRPr b="0" sz="3600" strike="noStrike">
              <a:latin typeface="Arial"/>
              <a:ea typeface="Arial"/>
              <a:cs typeface="Arial"/>
              <a:sym typeface="Arial"/>
            </a:endParaRPr>
          </a:p>
        </p:txBody>
      </p:sp>
      <p:graphicFrame>
        <p:nvGraphicFramePr>
          <p:cNvPr id="211" name="Google Shape;211;p30"/>
          <p:cNvGraphicFramePr/>
          <p:nvPr/>
        </p:nvGraphicFramePr>
        <p:xfrm>
          <a:off x="6118263" y="2859835"/>
          <a:ext cx="3000000" cy="3000000"/>
        </p:xfrm>
        <a:graphic>
          <a:graphicData uri="http://schemas.openxmlformats.org/drawingml/2006/table">
            <a:tbl>
              <a:tblPr>
                <a:noFill/>
                <a:tableStyleId>{6B506B53-5FF1-4758-9526-097565056A95}</a:tableStyleId>
              </a:tblPr>
              <a:tblGrid>
                <a:gridCol w="1015900"/>
                <a:gridCol w="1015900"/>
              </a:tblGrid>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City</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Population</a:t>
                      </a:r>
                      <a:endParaRPr b="0" sz="1300" strike="noStrike">
                        <a:latin typeface="Arial"/>
                        <a:ea typeface="Arial"/>
                        <a:cs typeface="Arial"/>
                        <a:sym typeface="Arial"/>
                      </a:endParaRPr>
                    </a:p>
                  </a:txBody>
                  <a:tcPr marT="41475" marB="41475" marR="81650" marL="81650">
                    <a:solidFill>
                      <a:srgbClr val="B3B3B3"/>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Amsterdam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853,312</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Rotterdam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639,587 </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Den Haag</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526,439</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Utrecht</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344,384</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Eindhoven</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227,100</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Tilburg</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214,157</a:t>
                      </a:r>
                      <a:endParaRPr b="0" sz="1300" strike="noStrike">
                        <a:latin typeface="Arial"/>
                        <a:ea typeface="Arial"/>
                        <a:cs typeface="Arial"/>
                        <a:sym typeface="Arial"/>
                      </a:endParaRPr>
                    </a:p>
                  </a:txBody>
                  <a:tcPr marT="41475" marB="41475" marR="81650" marL="81650">
                    <a:solidFill>
                      <a:srgbClr val="E6E6E6"/>
                    </a:solidFill>
                  </a:tcPr>
                </a:tc>
              </a:tr>
            </a:tbl>
          </a:graphicData>
        </a:graphic>
      </p:graphicFrame>
      <p:graphicFrame>
        <p:nvGraphicFramePr>
          <p:cNvPr id="212" name="Google Shape;212;p30"/>
          <p:cNvGraphicFramePr/>
          <p:nvPr/>
        </p:nvGraphicFramePr>
        <p:xfrm>
          <a:off x="3403316" y="1857685"/>
          <a:ext cx="3000000" cy="3000000"/>
        </p:xfrm>
        <a:graphic>
          <a:graphicData uri="http://schemas.openxmlformats.org/drawingml/2006/table">
            <a:tbl>
              <a:tblPr>
                <a:noFill/>
                <a:tableStyleId>{6B506B53-5FF1-4758-9526-097565056A95}</a:tableStyleId>
              </a:tblPr>
              <a:tblGrid>
                <a:gridCol w="1015900"/>
                <a:gridCol w="1015900"/>
              </a:tblGrid>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City</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Population</a:t>
                      </a:r>
                      <a:endParaRPr b="0" sz="1300" strike="noStrike">
                        <a:latin typeface="Arial"/>
                        <a:ea typeface="Arial"/>
                        <a:cs typeface="Arial"/>
                        <a:sym typeface="Arial"/>
                      </a:endParaRPr>
                    </a:p>
                  </a:txBody>
                  <a:tcPr marT="41475" marB="41475" marR="81650" marL="81650">
                    <a:solidFill>
                      <a:srgbClr val="B3B3B3"/>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Utrecht</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344,384</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Eindhoven</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227,100</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Tilburg</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214,157</a:t>
                      </a:r>
                      <a:endParaRPr b="0" sz="1300" strike="noStrike">
                        <a:latin typeface="Arial"/>
                        <a:ea typeface="Arial"/>
                        <a:cs typeface="Arial"/>
                        <a:sym typeface="Arial"/>
                      </a:endParaRPr>
                    </a:p>
                  </a:txBody>
                  <a:tcPr marT="41475" marB="41475" marR="81650" marL="81650">
                    <a:solidFill>
                      <a:srgbClr val="E6E6E6"/>
                    </a:solidFill>
                  </a:tcPr>
                </a:tc>
              </a:tr>
            </a:tbl>
          </a:graphicData>
        </a:graphic>
      </p:graphicFrame>
      <p:sp>
        <p:nvSpPr>
          <p:cNvPr id="213" name="Google Shape;213;p30"/>
          <p:cNvSpPr txBox="1"/>
          <p:nvPr/>
        </p:nvSpPr>
        <p:spPr>
          <a:xfrm>
            <a:off x="457498" y="1170645"/>
            <a:ext cx="8228700" cy="289500"/>
          </a:xfrm>
          <a:prstGeom prst="rect">
            <a:avLst/>
          </a:prstGeom>
          <a:noFill/>
          <a:ln>
            <a:noFill/>
          </a:ln>
        </p:spPr>
        <p:txBody>
          <a:bodyPr anchorCtr="0" anchor="t" bIns="0" lIns="0" spcFirstLastPara="1" rIns="0" wrap="square" tIns="0">
            <a:normAutofit lnSpcReduction="20000"/>
          </a:bodyPr>
          <a:lstStyle/>
          <a:p>
            <a:pPr indent="-292100" lvl="0" marL="393700" marR="0" rtl="0" algn="l">
              <a:spcBef>
                <a:spcPts val="0"/>
              </a:spcBef>
              <a:spcAft>
                <a:spcPts val="0"/>
              </a:spcAft>
              <a:buClr>
                <a:srgbClr val="000000"/>
              </a:buClr>
              <a:buSzPts val="1000"/>
              <a:buFont typeface="Noto Sans Symbols"/>
              <a:buChar char="●"/>
            </a:pPr>
            <a:r>
              <a:rPr b="0" lang="en-GB" sz="2200" strike="noStrike">
                <a:latin typeface="Arial"/>
                <a:ea typeface="Arial"/>
                <a:cs typeface="Arial"/>
                <a:sym typeface="Arial"/>
              </a:rPr>
              <a:t>Combining multiple datasets which have the same variables</a:t>
            </a:r>
            <a:endParaRPr b="0" sz="2200" strike="noStrike">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1"/>
          <p:cNvPicPr preferRelativeResize="0"/>
          <p:nvPr/>
        </p:nvPicPr>
        <p:blipFill rotWithShape="1">
          <a:blip r:embed="rId3">
            <a:alphaModFix/>
          </a:blip>
          <a:srcRect b="0" l="0" r="0" t="0"/>
          <a:stretch/>
        </p:blipFill>
        <p:spPr>
          <a:xfrm>
            <a:off x="682165" y="1658822"/>
            <a:ext cx="3547855" cy="1657516"/>
          </a:xfrm>
          <a:prstGeom prst="rect">
            <a:avLst/>
          </a:prstGeom>
          <a:noFill/>
          <a:ln>
            <a:noFill/>
          </a:ln>
        </p:spPr>
      </p:pic>
      <p:sp>
        <p:nvSpPr>
          <p:cNvPr id="219" name="Google Shape;219;p31"/>
          <p:cNvSpPr txBox="1"/>
          <p:nvPr/>
        </p:nvSpPr>
        <p:spPr>
          <a:xfrm>
            <a:off x="457498" y="204740"/>
            <a:ext cx="8228700" cy="858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GB" sz="3000" strike="noStrike">
                <a:latin typeface="Arial"/>
                <a:ea typeface="Arial"/>
                <a:cs typeface="Arial"/>
                <a:sym typeface="Arial"/>
              </a:rPr>
              <a:t>Concatenated data</a:t>
            </a:r>
            <a:endParaRPr b="0" sz="3000" strike="noStrike">
              <a:latin typeface="Arial"/>
              <a:ea typeface="Arial"/>
              <a:cs typeface="Arial"/>
              <a:sym typeface="Arial"/>
            </a:endParaRPr>
          </a:p>
        </p:txBody>
      </p:sp>
      <p:sp>
        <p:nvSpPr>
          <p:cNvPr id="220" name="Google Shape;220;p31"/>
          <p:cNvSpPr txBox="1"/>
          <p:nvPr/>
        </p:nvSpPr>
        <p:spPr>
          <a:xfrm>
            <a:off x="663552" y="3649408"/>
            <a:ext cx="2985900" cy="4164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0" lang="en-GB" sz="1200" strike="noStrike">
                <a:latin typeface="Arial"/>
                <a:ea typeface="Arial"/>
                <a:cs typeface="Arial"/>
                <a:sym typeface="Arial"/>
              </a:rPr>
              <a:t>Combine monthly records to form the basis of the annual report</a:t>
            </a:r>
            <a:endParaRPr b="0" sz="1200" strike="noStrike">
              <a:latin typeface="Arial"/>
              <a:ea typeface="Arial"/>
              <a:cs typeface="Arial"/>
              <a:sym typeface="Arial"/>
            </a:endParaRPr>
          </a:p>
        </p:txBody>
      </p:sp>
      <p:pic>
        <p:nvPicPr>
          <p:cNvPr id="221" name="Google Shape;221;p31"/>
          <p:cNvPicPr preferRelativeResize="0"/>
          <p:nvPr/>
        </p:nvPicPr>
        <p:blipFill rotWithShape="1">
          <a:blip r:embed="rId4">
            <a:alphaModFix/>
          </a:blip>
          <a:srcRect b="0" l="18427" r="11426" t="7192"/>
          <a:stretch/>
        </p:blipFill>
        <p:spPr>
          <a:xfrm>
            <a:off x="5142528" y="1409999"/>
            <a:ext cx="3566267" cy="2654114"/>
          </a:xfrm>
          <a:prstGeom prst="rect">
            <a:avLst/>
          </a:prstGeom>
          <a:noFill/>
          <a:ln>
            <a:noFill/>
          </a:ln>
        </p:spPr>
      </p:pic>
      <p:sp>
        <p:nvSpPr>
          <p:cNvPr id="222" name="Google Shape;222;p31"/>
          <p:cNvSpPr txBox="1"/>
          <p:nvPr/>
        </p:nvSpPr>
        <p:spPr>
          <a:xfrm>
            <a:off x="5228084" y="4228363"/>
            <a:ext cx="3317700" cy="4164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0" lang="en-GB" sz="1200" strike="noStrike">
                <a:latin typeface="Arial"/>
                <a:ea typeface="Arial"/>
                <a:cs typeface="Arial"/>
                <a:sym typeface="Arial"/>
              </a:rPr>
              <a:t>Reported daily. Concatenated to form overview</a:t>
            </a:r>
            <a:endParaRPr b="0" sz="1200" strike="noStrike">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nvSpPr>
        <p:spPr>
          <a:xfrm>
            <a:off x="457172" y="204740"/>
            <a:ext cx="8228700" cy="858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GB" sz="3000" strike="noStrike">
                <a:latin typeface="Arial"/>
                <a:ea typeface="Arial"/>
                <a:cs typeface="Arial"/>
                <a:sym typeface="Arial"/>
              </a:rPr>
              <a:t>Join</a:t>
            </a:r>
            <a:endParaRPr b="0" sz="3000" strike="noStrike">
              <a:latin typeface="Arial"/>
              <a:ea typeface="Arial"/>
              <a:cs typeface="Arial"/>
              <a:sym typeface="Arial"/>
            </a:endParaRPr>
          </a:p>
        </p:txBody>
      </p:sp>
      <p:sp>
        <p:nvSpPr>
          <p:cNvPr id="228" name="Google Shape;228;p32"/>
          <p:cNvSpPr txBox="1"/>
          <p:nvPr/>
        </p:nvSpPr>
        <p:spPr>
          <a:xfrm>
            <a:off x="457172" y="1203299"/>
            <a:ext cx="8228700" cy="2982600"/>
          </a:xfrm>
          <a:prstGeom prst="rect">
            <a:avLst/>
          </a:prstGeom>
          <a:noFill/>
          <a:ln>
            <a:noFill/>
          </a:ln>
        </p:spPr>
        <p:txBody>
          <a:bodyPr anchorCtr="0" anchor="t" bIns="0" lIns="0" spcFirstLastPara="1" rIns="0" wrap="square" tIns="0">
            <a:normAutofit/>
          </a:bodyPr>
          <a:lstStyle/>
          <a:p>
            <a:pPr indent="-292100" lvl="0" marL="393700" marR="0" rtl="0" algn="l">
              <a:spcBef>
                <a:spcPts val="0"/>
              </a:spcBef>
              <a:spcAft>
                <a:spcPts val="0"/>
              </a:spcAft>
              <a:buClr>
                <a:srgbClr val="000000"/>
              </a:buClr>
              <a:buSzPts val="1000"/>
              <a:buFont typeface="Noto Sans Symbols"/>
              <a:buChar char="●"/>
            </a:pPr>
            <a:r>
              <a:rPr b="0" lang="en-GB" sz="2200" strike="noStrike">
                <a:latin typeface="Arial"/>
                <a:ea typeface="Arial"/>
                <a:cs typeface="Arial"/>
                <a:sym typeface="Arial"/>
              </a:rPr>
              <a:t>Combining two datasets which describe an overlapping set of instances, with different features</a:t>
            </a:r>
            <a:endParaRPr b="0" sz="2200" strike="noStrike">
              <a:latin typeface="Arial"/>
              <a:ea typeface="Arial"/>
              <a:cs typeface="Arial"/>
              <a:sym typeface="Arial"/>
            </a:endParaRPr>
          </a:p>
          <a:p>
            <a:pPr indent="-292100" lvl="0" marL="393700" marR="0" rtl="0" algn="l">
              <a:spcBef>
                <a:spcPts val="1000"/>
              </a:spcBef>
              <a:spcAft>
                <a:spcPts val="0"/>
              </a:spcAft>
              <a:buClr>
                <a:srgbClr val="000000"/>
              </a:buClr>
              <a:buSzPts val="1000"/>
              <a:buFont typeface="Noto Sans Symbols"/>
              <a:buChar char="●"/>
            </a:pPr>
            <a:r>
              <a:rPr b="0" lang="en-GB" sz="2200" strike="noStrike">
                <a:latin typeface="Arial"/>
                <a:ea typeface="Arial"/>
                <a:cs typeface="Arial"/>
                <a:sym typeface="Arial"/>
              </a:rPr>
              <a:t>Powerful method to combine different data sources</a:t>
            </a:r>
            <a:endParaRPr b="0" sz="2200" strike="noStrike">
              <a:latin typeface="Arial"/>
              <a:ea typeface="Arial"/>
              <a:cs typeface="Arial"/>
              <a:sym typeface="Arial"/>
            </a:endParaRPr>
          </a:p>
          <a:p>
            <a:pPr indent="-292100" lvl="0" marL="393700" marR="0" rtl="0" algn="l">
              <a:spcBef>
                <a:spcPts val="1000"/>
              </a:spcBef>
              <a:spcAft>
                <a:spcPts val="0"/>
              </a:spcAft>
              <a:buClr>
                <a:srgbClr val="000000"/>
              </a:buClr>
              <a:buSzPts val="1000"/>
              <a:buFont typeface="Noto Sans Symbols"/>
              <a:buChar char="●"/>
            </a:pPr>
            <a:r>
              <a:rPr b="0" lang="en-GB" sz="2200" strike="noStrike">
                <a:latin typeface="Arial"/>
                <a:ea typeface="Arial"/>
                <a:cs typeface="Arial"/>
                <a:sym typeface="Arial"/>
              </a:rPr>
              <a:t>Common in relational databases</a:t>
            </a:r>
            <a:endParaRPr b="0" sz="2200" strike="noStrike">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Structured &lt;-&gt; Unstructured Data</a:t>
            </a:r>
            <a:endParaRPr/>
          </a:p>
        </p:txBody>
      </p:sp>
      <p:sp>
        <p:nvSpPr>
          <p:cNvPr id="96" name="Google Shape;96;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GB"/>
              <a:t>Structured</a:t>
            </a:r>
            <a:r>
              <a:rPr lang="en-GB"/>
              <a:t> data is highly organized and formatted in a way that is easy for machines to read and query. It adheres to a predefined schema such as tables with rows and columns. (CSV, JSON, SQL)</a:t>
            </a:r>
            <a:endParaRPr/>
          </a:p>
          <a:p>
            <a:pPr indent="-311150" lvl="0" marL="457200" rtl="0" algn="l">
              <a:spcBef>
                <a:spcPts val="0"/>
              </a:spcBef>
              <a:spcAft>
                <a:spcPts val="0"/>
              </a:spcAft>
              <a:buSzPts val="1300"/>
              <a:buChar char="-"/>
            </a:pPr>
            <a:r>
              <a:rPr b="1" lang="en-GB"/>
              <a:t>Unstructured</a:t>
            </a:r>
            <a:r>
              <a:rPr lang="en-GB"/>
              <a:t> data lacks a predefined format or structure, making it more complex for computer programs to understand without advanced processing techniques. (Raw text, such as books, or emails)</a:t>
            </a:r>
            <a:endParaRPr/>
          </a:p>
          <a:p>
            <a:pPr indent="-311150" lvl="0" marL="457200" rtl="0" algn="l">
              <a:spcBef>
                <a:spcPts val="0"/>
              </a:spcBef>
              <a:spcAft>
                <a:spcPts val="0"/>
              </a:spcAft>
              <a:buSzPts val="1300"/>
              <a:buChar char="-"/>
            </a:pPr>
            <a:r>
              <a:rPr lang="en-GB"/>
              <a:t>Most data is </a:t>
            </a:r>
            <a:r>
              <a:rPr lang="en-GB"/>
              <a:t>unstructured data. We can add structure by applying processing methods such as Natural Language Processing or Computer Vision.</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nvSpPr>
        <p:spPr>
          <a:xfrm>
            <a:off x="457172" y="204740"/>
            <a:ext cx="8228700" cy="858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GB" sz="3000" strike="noStrike">
                <a:latin typeface="Arial"/>
                <a:ea typeface="Arial"/>
                <a:cs typeface="Arial"/>
                <a:sym typeface="Arial"/>
              </a:rPr>
              <a:t>Keys</a:t>
            </a:r>
            <a:endParaRPr b="0" sz="3000" strike="noStrike">
              <a:latin typeface="Arial"/>
              <a:ea typeface="Arial"/>
              <a:cs typeface="Arial"/>
              <a:sym typeface="Arial"/>
            </a:endParaRPr>
          </a:p>
        </p:txBody>
      </p:sp>
      <p:pic>
        <p:nvPicPr>
          <p:cNvPr id="234" name="Google Shape;234;p33"/>
          <p:cNvPicPr preferRelativeResize="0"/>
          <p:nvPr/>
        </p:nvPicPr>
        <p:blipFill rotWithShape="1">
          <a:blip r:embed="rId3">
            <a:alphaModFix/>
          </a:blip>
          <a:srcRect b="0" l="0" r="0" t="0"/>
          <a:stretch/>
        </p:blipFill>
        <p:spPr>
          <a:xfrm>
            <a:off x="2007637" y="1244116"/>
            <a:ext cx="5291251" cy="2976084"/>
          </a:xfrm>
          <a:prstGeom prst="rect">
            <a:avLst/>
          </a:prstGeom>
          <a:noFill/>
          <a:ln>
            <a:noFill/>
          </a:ln>
        </p:spPr>
      </p:pic>
      <p:sp>
        <p:nvSpPr>
          <p:cNvPr id="235" name="Google Shape;235;p33"/>
          <p:cNvSpPr txBox="1"/>
          <p:nvPr/>
        </p:nvSpPr>
        <p:spPr>
          <a:xfrm>
            <a:off x="2156544" y="4413185"/>
            <a:ext cx="4764600" cy="3147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0" lang="en-GB" sz="1600" u="sng" strike="noStrike">
                <a:solidFill>
                  <a:schemeClr val="hlink"/>
                </a:solidFill>
                <a:latin typeface="Arial"/>
                <a:ea typeface="Arial"/>
                <a:cs typeface="Arial"/>
                <a:sym typeface="Arial"/>
                <a:hlinkClick r:id="rId4"/>
              </a:rPr>
              <a:t>https://www.youtube.com/watch?v=fnbLMcd0FGQ</a:t>
            </a:r>
            <a:r>
              <a:rPr b="0" lang="en-GB" sz="1600" strike="noStrike">
                <a:latin typeface="Arial"/>
                <a:ea typeface="Arial"/>
                <a:cs typeface="Arial"/>
                <a:sym typeface="Arial"/>
              </a:rPr>
              <a:t> </a:t>
            </a:r>
            <a:endParaRPr b="0" sz="1600" strike="noStrike">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nvSpPr>
        <p:spPr>
          <a:xfrm>
            <a:off x="457172" y="204740"/>
            <a:ext cx="8228700" cy="858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GB" sz="3000" strike="noStrike">
                <a:latin typeface="Arial"/>
                <a:ea typeface="Arial"/>
                <a:cs typeface="Arial"/>
                <a:sym typeface="Arial"/>
              </a:rPr>
              <a:t>Inner Join</a:t>
            </a:r>
            <a:endParaRPr b="0" sz="3000" strike="noStrike">
              <a:latin typeface="Arial"/>
              <a:ea typeface="Arial"/>
              <a:cs typeface="Arial"/>
              <a:sym typeface="Arial"/>
            </a:endParaRPr>
          </a:p>
        </p:txBody>
      </p:sp>
      <p:pic>
        <p:nvPicPr>
          <p:cNvPr id="241" name="Google Shape;241;p34"/>
          <p:cNvPicPr preferRelativeResize="0"/>
          <p:nvPr/>
        </p:nvPicPr>
        <p:blipFill rotWithShape="1">
          <a:blip r:embed="rId3">
            <a:alphaModFix/>
          </a:blip>
          <a:srcRect b="0" l="0" r="0" t="0"/>
          <a:stretch/>
        </p:blipFill>
        <p:spPr>
          <a:xfrm>
            <a:off x="2186587" y="1161175"/>
            <a:ext cx="4614659" cy="3114863"/>
          </a:xfrm>
          <a:prstGeom prst="rect">
            <a:avLst/>
          </a:prstGeom>
          <a:noFill/>
          <a:ln>
            <a:noFill/>
          </a:ln>
        </p:spPr>
      </p:pic>
      <p:sp>
        <p:nvSpPr>
          <p:cNvPr id="242" name="Google Shape;242;p34"/>
          <p:cNvSpPr txBox="1"/>
          <p:nvPr/>
        </p:nvSpPr>
        <p:spPr>
          <a:xfrm>
            <a:off x="7464960" y="4894178"/>
            <a:ext cx="2405400" cy="2487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0" lang="en-GB" sz="1000" strike="noStrike">
                <a:latin typeface="Arial"/>
                <a:ea typeface="Arial"/>
                <a:cs typeface="Arial"/>
                <a:sym typeface="Arial"/>
              </a:rPr>
              <a:t>Image: wikipedia.org</a:t>
            </a:r>
            <a:endParaRPr b="0" sz="1000" strike="noStrike">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txBox="1"/>
          <p:nvPr/>
        </p:nvSpPr>
        <p:spPr>
          <a:xfrm>
            <a:off x="457172" y="204740"/>
            <a:ext cx="8228700" cy="858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GB" sz="3000" strike="noStrike">
                <a:latin typeface="Arial"/>
                <a:ea typeface="Arial"/>
                <a:cs typeface="Arial"/>
                <a:sym typeface="Arial"/>
              </a:rPr>
              <a:t>Inner Join</a:t>
            </a:r>
            <a:endParaRPr b="0" sz="3000" strike="noStrike">
              <a:latin typeface="Arial"/>
              <a:ea typeface="Arial"/>
              <a:cs typeface="Arial"/>
              <a:sym typeface="Arial"/>
            </a:endParaRPr>
          </a:p>
        </p:txBody>
      </p:sp>
      <p:graphicFrame>
        <p:nvGraphicFramePr>
          <p:cNvPr id="248" name="Google Shape;248;p35"/>
          <p:cNvGraphicFramePr/>
          <p:nvPr/>
        </p:nvGraphicFramePr>
        <p:xfrm>
          <a:off x="457172" y="1203299"/>
          <a:ext cx="3000000" cy="3000000"/>
        </p:xfrm>
        <a:graphic>
          <a:graphicData uri="http://schemas.openxmlformats.org/drawingml/2006/table">
            <a:tbl>
              <a:tblPr>
                <a:noFill/>
                <a:tableStyleId>{6B506B53-5FF1-4758-9526-097565056A95}</a:tableStyleId>
              </a:tblPr>
              <a:tblGrid>
                <a:gridCol w="1015575"/>
                <a:gridCol w="1015575"/>
              </a:tblGrid>
              <a:tr h="289975">
                <a:tc>
                  <a:txBody>
                    <a:bodyPr/>
                    <a:lstStyle/>
                    <a:p>
                      <a:pPr indent="0" lvl="0" marL="0" marR="0" rtl="0" algn="ctr">
                        <a:spcBef>
                          <a:spcPts val="0"/>
                        </a:spcBef>
                        <a:spcAft>
                          <a:spcPts val="0"/>
                        </a:spcAft>
                        <a:buNone/>
                      </a:pPr>
                      <a:r>
                        <a:rPr b="0" lang="en-GB" sz="1500" strike="noStrike">
                          <a:latin typeface="Arial"/>
                          <a:ea typeface="Arial"/>
                          <a:cs typeface="Arial"/>
                          <a:sym typeface="Arial"/>
                        </a:rPr>
                        <a:t>City</a:t>
                      </a:r>
                      <a:endParaRPr b="0" sz="15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400" strike="noStrike">
                          <a:latin typeface="Arial"/>
                          <a:ea typeface="Arial"/>
                          <a:cs typeface="Arial"/>
                          <a:sym typeface="Arial"/>
                        </a:rPr>
                        <a:t>Population</a:t>
                      </a:r>
                      <a:endParaRPr b="0" sz="1400" strike="noStrike">
                        <a:latin typeface="Arial"/>
                        <a:ea typeface="Arial"/>
                        <a:cs typeface="Arial"/>
                        <a:sym typeface="Arial"/>
                      </a:endParaRPr>
                    </a:p>
                  </a:txBody>
                  <a:tcPr marT="41475" marB="41475" marR="81650" marL="81650">
                    <a:solidFill>
                      <a:srgbClr val="B3B3B3"/>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Amsterdam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853,312</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Rotterdam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639,587 </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Den Haag</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526,439</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Utrecht</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344,384</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Eindhoven</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227,100</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Tilburg</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214,157</a:t>
                      </a:r>
                      <a:endParaRPr b="0" sz="1300" strike="noStrike">
                        <a:latin typeface="Arial"/>
                        <a:ea typeface="Arial"/>
                        <a:cs typeface="Arial"/>
                        <a:sym typeface="Arial"/>
                      </a:endParaRPr>
                    </a:p>
                  </a:txBody>
                  <a:tcPr marT="41475" marB="41475" marR="81650" marL="81650">
                    <a:solidFill>
                      <a:srgbClr val="E6E6E6"/>
                    </a:solidFill>
                  </a:tcPr>
                </a:tc>
              </a:tr>
            </a:tbl>
          </a:graphicData>
        </a:graphic>
      </p:graphicFrame>
      <p:graphicFrame>
        <p:nvGraphicFramePr>
          <p:cNvPr id="249" name="Google Shape;249;p35"/>
          <p:cNvGraphicFramePr/>
          <p:nvPr/>
        </p:nvGraphicFramePr>
        <p:xfrm>
          <a:off x="3137177" y="1211462"/>
          <a:ext cx="3000000" cy="3000000"/>
        </p:xfrm>
        <a:graphic>
          <a:graphicData uri="http://schemas.openxmlformats.org/drawingml/2006/table">
            <a:tbl>
              <a:tblPr>
                <a:noFill/>
                <a:tableStyleId>{6B506B53-5FF1-4758-9526-097565056A95}</a:tableStyleId>
              </a:tblPr>
              <a:tblGrid>
                <a:gridCol w="1289225"/>
                <a:gridCol w="1288900"/>
              </a:tblGrid>
              <a:tr h="289975">
                <a:tc>
                  <a:txBody>
                    <a:bodyPr/>
                    <a:lstStyle/>
                    <a:p>
                      <a:pPr indent="0" lvl="0" marL="0" marR="0" rtl="0" algn="ctr">
                        <a:spcBef>
                          <a:spcPts val="0"/>
                        </a:spcBef>
                        <a:spcAft>
                          <a:spcPts val="0"/>
                        </a:spcAft>
                        <a:buNone/>
                      </a:pPr>
                      <a:r>
                        <a:rPr b="0" lang="en-GB" sz="1500" strike="noStrike">
                          <a:latin typeface="Arial"/>
                          <a:ea typeface="Arial"/>
                          <a:cs typeface="Arial"/>
                          <a:sym typeface="Arial"/>
                        </a:rPr>
                        <a:t>City</a:t>
                      </a:r>
                      <a:endParaRPr b="0" sz="15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500" strike="noStrike">
                          <a:latin typeface="Arial"/>
                          <a:ea typeface="Arial"/>
                          <a:cs typeface="Arial"/>
                          <a:sym typeface="Arial"/>
                        </a:rPr>
                        <a:t>Air quality</a:t>
                      </a:r>
                      <a:endParaRPr b="0" sz="1500" strike="noStrike">
                        <a:latin typeface="Arial"/>
                        <a:ea typeface="Arial"/>
                        <a:cs typeface="Arial"/>
                        <a:sym typeface="Arial"/>
                      </a:endParaRPr>
                    </a:p>
                  </a:txBody>
                  <a:tcPr marT="41475" marB="41475" marR="81650" marL="81650">
                    <a:solidFill>
                      <a:srgbClr val="B3B3B3"/>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Amsterdam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42.4</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Rotterdam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40.9</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Den Haag</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41.1</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Utrecht</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41.4</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Eindhoven</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43.8</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Zwolle</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40.9</a:t>
                      </a:r>
                      <a:endParaRPr b="0" sz="1300" strike="noStrike">
                        <a:latin typeface="Arial"/>
                        <a:ea typeface="Arial"/>
                        <a:cs typeface="Arial"/>
                        <a:sym typeface="Arial"/>
                      </a:endParaRPr>
                    </a:p>
                  </a:txBody>
                  <a:tcPr marT="41475" marB="41475" marR="81650" marL="81650">
                    <a:solidFill>
                      <a:srgbClr val="E6E6E6"/>
                    </a:solidFill>
                  </a:tcPr>
                </a:tc>
              </a:tr>
            </a:tbl>
          </a:graphicData>
        </a:graphic>
      </p:graphicFrame>
      <p:graphicFrame>
        <p:nvGraphicFramePr>
          <p:cNvPr id="250" name="Google Shape;250;p35"/>
          <p:cNvGraphicFramePr/>
          <p:nvPr/>
        </p:nvGraphicFramePr>
        <p:xfrm>
          <a:off x="4637353" y="3257561"/>
          <a:ext cx="3000000" cy="3000000"/>
        </p:xfrm>
        <a:graphic>
          <a:graphicData uri="http://schemas.openxmlformats.org/drawingml/2006/table">
            <a:tbl>
              <a:tblPr>
                <a:noFill/>
                <a:tableStyleId>{6B506B53-5FF1-4758-9526-097565056A95}</a:tableStyleId>
              </a:tblPr>
              <a:tblGrid>
                <a:gridCol w="1289550"/>
                <a:gridCol w="1289550"/>
                <a:gridCol w="1289225"/>
              </a:tblGrid>
              <a:tr h="289975">
                <a:tc>
                  <a:txBody>
                    <a:bodyPr/>
                    <a:lstStyle/>
                    <a:p>
                      <a:pPr indent="0" lvl="0" marL="0" marR="0" rtl="0" algn="ctr">
                        <a:spcBef>
                          <a:spcPts val="0"/>
                        </a:spcBef>
                        <a:spcAft>
                          <a:spcPts val="0"/>
                        </a:spcAft>
                        <a:buNone/>
                      </a:pPr>
                      <a:r>
                        <a:rPr b="0" lang="en-GB" sz="1500" strike="noStrike">
                          <a:latin typeface="Arial"/>
                          <a:ea typeface="Arial"/>
                          <a:cs typeface="Arial"/>
                          <a:sym typeface="Arial"/>
                        </a:rPr>
                        <a:t>City</a:t>
                      </a:r>
                      <a:endParaRPr b="0" sz="15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500" strike="noStrike">
                          <a:latin typeface="Arial"/>
                          <a:ea typeface="Arial"/>
                          <a:cs typeface="Arial"/>
                          <a:sym typeface="Arial"/>
                        </a:rPr>
                        <a:t>Population</a:t>
                      </a:r>
                      <a:endParaRPr b="0" sz="15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500" strike="noStrike">
                          <a:latin typeface="Arial"/>
                          <a:ea typeface="Arial"/>
                          <a:cs typeface="Arial"/>
                          <a:sym typeface="Arial"/>
                        </a:rPr>
                        <a:t>Air quality</a:t>
                      </a:r>
                      <a:endParaRPr b="0" sz="1500" strike="noStrike">
                        <a:latin typeface="Arial"/>
                        <a:ea typeface="Arial"/>
                        <a:cs typeface="Arial"/>
                        <a:sym typeface="Arial"/>
                      </a:endParaRPr>
                    </a:p>
                  </a:txBody>
                  <a:tcPr marT="41475" marB="41475" marR="81650" marL="81650">
                    <a:solidFill>
                      <a:srgbClr val="B3B3B3"/>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Amsterdam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853,312</a:t>
                      </a:r>
                      <a:endParaRPr b="0" sz="13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42.4</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Rotterdam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639,587 </a:t>
                      </a:r>
                      <a:endParaRPr b="0" sz="13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40.9</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Den Haag</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526,439</a:t>
                      </a:r>
                      <a:endParaRPr b="0" sz="13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41.1</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Utrecht</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344,384</a:t>
                      </a:r>
                      <a:endParaRPr b="0" sz="13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41.4</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Eindhoven</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227,100</a:t>
                      </a:r>
                      <a:endParaRPr b="0" sz="13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43.8</a:t>
                      </a:r>
                      <a:endParaRPr b="0" sz="1300" strike="noStrike">
                        <a:latin typeface="Arial"/>
                        <a:ea typeface="Arial"/>
                        <a:cs typeface="Arial"/>
                        <a:sym typeface="Arial"/>
                      </a:endParaRPr>
                    </a:p>
                  </a:txBody>
                  <a:tcPr marT="41475" marB="41475" marR="81650" marL="81650">
                    <a:solidFill>
                      <a:srgbClr val="E6E6E6"/>
                    </a:solidFill>
                  </a:tcPr>
                </a:tc>
              </a:tr>
            </a:tbl>
          </a:graphicData>
        </a:graphic>
      </p:graphicFrame>
      <p:sp>
        <p:nvSpPr>
          <p:cNvPr id="251" name="Google Shape;251;p35"/>
          <p:cNvSpPr txBox="1"/>
          <p:nvPr/>
        </p:nvSpPr>
        <p:spPr>
          <a:xfrm>
            <a:off x="2606532" y="1719232"/>
            <a:ext cx="580800" cy="5961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0" lang="en-GB" sz="3600" strike="noStrike">
                <a:latin typeface="Arial"/>
                <a:ea typeface="Arial"/>
                <a:cs typeface="Arial"/>
                <a:sym typeface="Arial"/>
              </a:rPr>
              <a:t>+</a:t>
            </a:r>
            <a:endParaRPr b="0" sz="3600" strike="noStrike">
              <a:latin typeface="Arial"/>
              <a:ea typeface="Arial"/>
              <a:cs typeface="Arial"/>
              <a:sym typeface="Arial"/>
            </a:endParaRPr>
          </a:p>
        </p:txBody>
      </p:sp>
      <p:sp>
        <p:nvSpPr>
          <p:cNvPr id="252" name="Google Shape;252;p35"/>
          <p:cNvSpPr txBox="1"/>
          <p:nvPr/>
        </p:nvSpPr>
        <p:spPr>
          <a:xfrm>
            <a:off x="-331776" y="559689"/>
            <a:ext cx="163800" cy="387600"/>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53" name="Google Shape;253;p35"/>
          <p:cNvSpPr txBox="1"/>
          <p:nvPr/>
        </p:nvSpPr>
        <p:spPr>
          <a:xfrm>
            <a:off x="6137856" y="1730334"/>
            <a:ext cx="580800" cy="5961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0" lang="en-GB" sz="3600" strike="noStrike">
                <a:latin typeface="Arial"/>
                <a:ea typeface="Arial"/>
                <a:cs typeface="Arial"/>
                <a:sym typeface="Arial"/>
              </a:rPr>
              <a:t>=</a:t>
            </a:r>
            <a:endParaRPr b="0" sz="36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nvSpPr>
        <p:spPr>
          <a:xfrm>
            <a:off x="457172" y="204740"/>
            <a:ext cx="8228700" cy="858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GB" sz="3000" strike="noStrike">
                <a:latin typeface="Arial"/>
                <a:ea typeface="Arial"/>
                <a:cs typeface="Arial"/>
                <a:sym typeface="Arial"/>
              </a:rPr>
              <a:t>Outer Join</a:t>
            </a:r>
            <a:endParaRPr b="0" sz="3000" strike="noStrike">
              <a:latin typeface="Arial"/>
              <a:ea typeface="Arial"/>
              <a:cs typeface="Arial"/>
              <a:sym typeface="Arial"/>
            </a:endParaRPr>
          </a:p>
        </p:txBody>
      </p:sp>
      <p:pic>
        <p:nvPicPr>
          <p:cNvPr id="259" name="Google Shape;259;p36"/>
          <p:cNvPicPr preferRelativeResize="0"/>
          <p:nvPr/>
        </p:nvPicPr>
        <p:blipFill rotWithShape="1">
          <a:blip r:embed="rId3">
            <a:alphaModFix/>
          </a:blip>
          <a:srcRect b="0" l="0" r="0" t="0"/>
          <a:stretch/>
        </p:blipFill>
        <p:spPr>
          <a:xfrm>
            <a:off x="1119091" y="1393345"/>
            <a:ext cx="2552562" cy="1722824"/>
          </a:xfrm>
          <a:prstGeom prst="rect">
            <a:avLst/>
          </a:prstGeom>
          <a:noFill/>
          <a:ln>
            <a:noFill/>
          </a:ln>
        </p:spPr>
      </p:pic>
      <p:pic>
        <p:nvPicPr>
          <p:cNvPr id="260" name="Google Shape;260;p36"/>
          <p:cNvPicPr preferRelativeResize="0"/>
          <p:nvPr/>
        </p:nvPicPr>
        <p:blipFill rotWithShape="1">
          <a:blip r:embed="rId4">
            <a:alphaModFix/>
          </a:blip>
          <a:srcRect b="0" l="0" r="0" t="0"/>
          <a:stretch/>
        </p:blipFill>
        <p:spPr>
          <a:xfrm>
            <a:off x="5845266" y="1409999"/>
            <a:ext cx="2366107" cy="1597105"/>
          </a:xfrm>
          <a:prstGeom prst="rect">
            <a:avLst/>
          </a:prstGeom>
          <a:noFill/>
          <a:ln>
            <a:noFill/>
          </a:ln>
        </p:spPr>
      </p:pic>
      <p:pic>
        <p:nvPicPr>
          <p:cNvPr id="261" name="Google Shape;261;p36"/>
          <p:cNvPicPr preferRelativeResize="0"/>
          <p:nvPr/>
        </p:nvPicPr>
        <p:blipFill rotWithShape="1">
          <a:blip r:embed="rId5">
            <a:alphaModFix/>
          </a:blip>
          <a:srcRect b="0" l="0" r="0" t="0"/>
          <a:stretch/>
        </p:blipFill>
        <p:spPr>
          <a:xfrm>
            <a:off x="3353028" y="3234703"/>
            <a:ext cx="2535907" cy="1711721"/>
          </a:xfrm>
          <a:prstGeom prst="rect">
            <a:avLst/>
          </a:prstGeom>
          <a:noFill/>
          <a:ln>
            <a:noFill/>
          </a:ln>
        </p:spPr>
      </p:pic>
      <p:sp>
        <p:nvSpPr>
          <p:cNvPr id="262" name="Google Shape;262;p36"/>
          <p:cNvSpPr txBox="1"/>
          <p:nvPr/>
        </p:nvSpPr>
        <p:spPr>
          <a:xfrm>
            <a:off x="1658880" y="1063540"/>
            <a:ext cx="1907700" cy="3141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0" lang="en-GB" sz="1600" strike="noStrike">
                <a:latin typeface="Arial"/>
                <a:ea typeface="Arial"/>
                <a:cs typeface="Arial"/>
                <a:sym typeface="Arial"/>
              </a:rPr>
              <a:t>Left (outer) join</a:t>
            </a:r>
            <a:endParaRPr b="0" sz="1600" strike="noStrike">
              <a:latin typeface="Arial"/>
              <a:ea typeface="Arial"/>
              <a:cs typeface="Arial"/>
              <a:sym typeface="Arial"/>
            </a:endParaRPr>
          </a:p>
        </p:txBody>
      </p:sp>
      <p:sp>
        <p:nvSpPr>
          <p:cNvPr id="263" name="Google Shape;263;p36"/>
          <p:cNvSpPr txBox="1"/>
          <p:nvPr/>
        </p:nvSpPr>
        <p:spPr>
          <a:xfrm>
            <a:off x="6241046" y="1106317"/>
            <a:ext cx="1907700" cy="4098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0" lang="en-GB" sz="1600" strike="noStrike">
                <a:latin typeface="Arial"/>
                <a:ea typeface="Arial"/>
                <a:cs typeface="Arial"/>
                <a:sym typeface="Arial"/>
              </a:rPr>
              <a:t>Right (outer) join</a:t>
            </a:r>
            <a:endParaRPr b="0" sz="1600" strike="noStrike">
              <a:latin typeface="Arial"/>
              <a:ea typeface="Arial"/>
              <a:cs typeface="Arial"/>
              <a:sym typeface="Arial"/>
            </a:endParaRPr>
          </a:p>
        </p:txBody>
      </p:sp>
      <p:sp>
        <p:nvSpPr>
          <p:cNvPr id="264" name="Google Shape;264;p36"/>
          <p:cNvSpPr txBox="1"/>
          <p:nvPr/>
        </p:nvSpPr>
        <p:spPr>
          <a:xfrm>
            <a:off x="4013967" y="2923510"/>
            <a:ext cx="1824900" cy="3141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0" lang="en-GB" sz="1600" strike="noStrike">
                <a:latin typeface="Arial"/>
                <a:ea typeface="Arial"/>
                <a:cs typeface="Arial"/>
                <a:sym typeface="Arial"/>
              </a:rPr>
              <a:t>Full outer join</a:t>
            </a:r>
            <a:endParaRPr b="0" sz="1600" strike="noStrike">
              <a:latin typeface="Arial"/>
              <a:ea typeface="Arial"/>
              <a:cs typeface="Arial"/>
              <a:sym typeface="Arial"/>
            </a:endParaRPr>
          </a:p>
        </p:txBody>
      </p:sp>
      <p:sp>
        <p:nvSpPr>
          <p:cNvPr id="265" name="Google Shape;265;p36"/>
          <p:cNvSpPr txBox="1"/>
          <p:nvPr/>
        </p:nvSpPr>
        <p:spPr>
          <a:xfrm>
            <a:off x="7464960" y="4894178"/>
            <a:ext cx="2405400" cy="2487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0" lang="en-GB" sz="1000" strike="noStrike">
                <a:latin typeface="Arial"/>
                <a:ea typeface="Arial"/>
                <a:cs typeface="Arial"/>
                <a:sym typeface="Arial"/>
              </a:rPr>
              <a:t>Images: wikipedia.org</a:t>
            </a:r>
            <a:endParaRPr b="0" sz="10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4">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nvSpPr>
        <p:spPr>
          <a:xfrm>
            <a:off x="457172" y="204740"/>
            <a:ext cx="8228700" cy="858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GB" sz="3000" strike="noStrike">
                <a:latin typeface="Arial"/>
                <a:ea typeface="Arial"/>
                <a:cs typeface="Arial"/>
                <a:sym typeface="Arial"/>
              </a:rPr>
              <a:t>Left Join</a:t>
            </a:r>
            <a:endParaRPr b="0" sz="3000" strike="noStrike">
              <a:latin typeface="Arial"/>
              <a:ea typeface="Arial"/>
              <a:cs typeface="Arial"/>
              <a:sym typeface="Arial"/>
            </a:endParaRPr>
          </a:p>
        </p:txBody>
      </p:sp>
      <p:graphicFrame>
        <p:nvGraphicFramePr>
          <p:cNvPr id="271" name="Google Shape;271;p37"/>
          <p:cNvGraphicFramePr/>
          <p:nvPr/>
        </p:nvGraphicFramePr>
        <p:xfrm>
          <a:off x="457172" y="1203299"/>
          <a:ext cx="3000000" cy="3000000"/>
        </p:xfrm>
        <a:graphic>
          <a:graphicData uri="http://schemas.openxmlformats.org/drawingml/2006/table">
            <a:tbl>
              <a:tblPr>
                <a:noFill/>
                <a:tableStyleId>{6B506B53-5FF1-4758-9526-097565056A95}</a:tableStyleId>
              </a:tblPr>
              <a:tblGrid>
                <a:gridCol w="1015575"/>
                <a:gridCol w="1015575"/>
              </a:tblGrid>
              <a:tr h="289975">
                <a:tc>
                  <a:txBody>
                    <a:bodyPr/>
                    <a:lstStyle/>
                    <a:p>
                      <a:pPr indent="0" lvl="0" marL="0" marR="0" rtl="0" algn="ctr">
                        <a:spcBef>
                          <a:spcPts val="0"/>
                        </a:spcBef>
                        <a:spcAft>
                          <a:spcPts val="0"/>
                        </a:spcAft>
                        <a:buNone/>
                      </a:pPr>
                      <a:r>
                        <a:rPr b="0" lang="en-GB" sz="1500" strike="noStrike">
                          <a:latin typeface="Arial"/>
                          <a:ea typeface="Arial"/>
                          <a:cs typeface="Arial"/>
                          <a:sym typeface="Arial"/>
                        </a:rPr>
                        <a:t>City</a:t>
                      </a:r>
                      <a:endParaRPr b="0" sz="15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400" strike="noStrike">
                          <a:latin typeface="Arial"/>
                          <a:ea typeface="Arial"/>
                          <a:cs typeface="Arial"/>
                          <a:sym typeface="Arial"/>
                        </a:rPr>
                        <a:t>Population</a:t>
                      </a:r>
                      <a:endParaRPr b="0" sz="1400" strike="noStrike">
                        <a:latin typeface="Arial"/>
                        <a:ea typeface="Arial"/>
                        <a:cs typeface="Arial"/>
                        <a:sym typeface="Arial"/>
                      </a:endParaRPr>
                    </a:p>
                  </a:txBody>
                  <a:tcPr marT="41475" marB="41475" marR="81650" marL="81650">
                    <a:solidFill>
                      <a:srgbClr val="B3B3B3"/>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Amsterdam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853,312</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Rotterdam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639,587 </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Den Haag</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526,439</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Utrecht</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344,384</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Eindhoven</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227,100</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Tilburg</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214,157</a:t>
                      </a:r>
                      <a:endParaRPr b="0" sz="1300" strike="noStrike">
                        <a:latin typeface="Arial"/>
                        <a:ea typeface="Arial"/>
                        <a:cs typeface="Arial"/>
                        <a:sym typeface="Arial"/>
                      </a:endParaRPr>
                    </a:p>
                  </a:txBody>
                  <a:tcPr marT="41475" marB="41475" marR="81650" marL="81650">
                    <a:solidFill>
                      <a:srgbClr val="E6E6E6"/>
                    </a:solidFill>
                  </a:tcPr>
                </a:tc>
              </a:tr>
            </a:tbl>
          </a:graphicData>
        </a:graphic>
      </p:graphicFrame>
      <p:graphicFrame>
        <p:nvGraphicFramePr>
          <p:cNvPr id="272" name="Google Shape;272;p37"/>
          <p:cNvGraphicFramePr/>
          <p:nvPr/>
        </p:nvGraphicFramePr>
        <p:xfrm>
          <a:off x="3137177" y="1211462"/>
          <a:ext cx="3000000" cy="3000000"/>
        </p:xfrm>
        <a:graphic>
          <a:graphicData uri="http://schemas.openxmlformats.org/drawingml/2006/table">
            <a:tbl>
              <a:tblPr>
                <a:noFill/>
                <a:tableStyleId>{6B506B53-5FF1-4758-9526-097565056A95}</a:tableStyleId>
              </a:tblPr>
              <a:tblGrid>
                <a:gridCol w="1289225"/>
                <a:gridCol w="1288900"/>
              </a:tblGrid>
              <a:tr h="289975">
                <a:tc>
                  <a:txBody>
                    <a:bodyPr/>
                    <a:lstStyle/>
                    <a:p>
                      <a:pPr indent="0" lvl="0" marL="0" marR="0" rtl="0" algn="ctr">
                        <a:spcBef>
                          <a:spcPts val="0"/>
                        </a:spcBef>
                        <a:spcAft>
                          <a:spcPts val="0"/>
                        </a:spcAft>
                        <a:buNone/>
                      </a:pPr>
                      <a:r>
                        <a:rPr b="0" lang="en-GB" sz="1500" strike="noStrike">
                          <a:latin typeface="Arial"/>
                          <a:ea typeface="Arial"/>
                          <a:cs typeface="Arial"/>
                          <a:sym typeface="Arial"/>
                        </a:rPr>
                        <a:t>City</a:t>
                      </a:r>
                      <a:endParaRPr b="0" sz="15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500" strike="noStrike">
                          <a:latin typeface="Arial"/>
                          <a:ea typeface="Arial"/>
                          <a:cs typeface="Arial"/>
                          <a:sym typeface="Arial"/>
                        </a:rPr>
                        <a:t>Air quality</a:t>
                      </a:r>
                      <a:endParaRPr b="0" sz="1500" strike="noStrike">
                        <a:latin typeface="Arial"/>
                        <a:ea typeface="Arial"/>
                        <a:cs typeface="Arial"/>
                        <a:sym typeface="Arial"/>
                      </a:endParaRPr>
                    </a:p>
                  </a:txBody>
                  <a:tcPr marT="41475" marB="41475" marR="81650" marL="81650">
                    <a:solidFill>
                      <a:srgbClr val="B3B3B3"/>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Amsterdam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42.4</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Rotterdam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40.9</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Den Haag</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41.1</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Utrecht</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41.4</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Eindhoven</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43.8</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Zwolle</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40.9</a:t>
                      </a:r>
                      <a:endParaRPr b="0" sz="1300" strike="noStrike">
                        <a:latin typeface="Arial"/>
                        <a:ea typeface="Arial"/>
                        <a:cs typeface="Arial"/>
                        <a:sym typeface="Arial"/>
                      </a:endParaRPr>
                    </a:p>
                  </a:txBody>
                  <a:tcPr marT="41475" marB="41475" marR="81650" marL="81650">
                    <a:solidFill>
                      <a:srgbClr val="E6E6E6"/>
                    </a:solidFill>
                  </a:tcPr>
                </a:tc>
              </a:tr>
            </a:tbl>
          </a:graphicData>
        </a:graphic>
      </p:graphicFrame>
      <p:graphicFrame>
        <p:nvGraphicFramePr>
          <p:cNvPr id="273" name="Google Shape;273;p37"/>
          <p:cNvGraphicFramePr/>
          <p:nvPr/>
        </p:nvGraphicFramePr>
        <p:xfrm>
          <a:off x="4637353" y="3184742"/>
          <a:ext cx="3000000" cy="3000000"/>
        </p:xfrm>
        <a:graphic>
          <a:graphicData uri="http://schemas.openxmlformats.org/drawingml/2006/table">
            <a:tbl>
              <a:tblPr>
                <a:noFill/>
                <a:tableStyleId>{6B506B53-5FF1-4758-9526-097565056A95}</a:tableStyleId>
              </a:tblPr>
              <a:tblGrid>
                <a:gridCol w="1289550"/>
                <a:gridCol w="1289550"/>
                <a:gridCol w="1289225"/>
              </a:tblGrid>
              <a:tr h="289975">
                <a:tc>
                  <a:txBody>
                    <a:bodyPr/>
                    <a:lstStyle/>
                    <a:p>
                      <a:pPr indent="0" lvl="0" marL="0" marR="0" rtl="0" algn="ctr">
                        <a:spcBef>
                          <a:spcPts val="0"/>
                        </a:spcBef>
                        <a:spcAft>
                          <a:spcPts val="0"/>
                        </a:spcAft>
                        <a:buNone/>
                      </a:pPr>
                      <a:r>
                        <a:rPr b="0" lang="en-GB" sz="1500" strike="noStrike">
                          <a:latin typeface="Arial"/>
                          <a:ea typeface="Arial"/>
                          <a:cs typeface="Arial"/>
                          <a:sym typeface="Arial"/>
                        </a:rPr>
                        <a:t>City</a:t>
                      </a:r>
                      <a:endParaRPr b="0" sz="15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500" strike="noStrike">
                          <a:latin typeface="Arial"/>
                          <a:ea typeface="Arial"/>
                          <a:cs typeface="Arial"/>
                          <a:sym typeface="Arial"/>
                        </a:rPr>
                        <a:t>Population</a:t>
                      </a:r>
                      <a:endParaRPr b="0" sz="15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500" strike="noStrike">
                          <a:latin typeface="Arial"/>
                          <a:ea typeface="Arial"/>
                          <a:cs typeface="Arial"/>
                          <a:sym typeface="Arial"/>
                        </a:rPr>
                        <a:t>Air quality</a:t>
                      </a:r>
                      <a:endParaRPr b="0" sz="1500" strike="noStrike">
                        <a:latin typeface="Arial"/>
                        <a:ea typeface="Arial"/>
                        <a:cs typeface="Arial"/>
                        <a:sym typeface="Arial"/>
                      </a:endParaRPr>
                    </a:p>
                  </a:txBody>
                  <a:tcPr marT="41475" marB="41475" marR="81650" marL="81650">
                    <a:solidFill>
                      <a:srgbClr val="B3B3B3"/>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Amsterdam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853,312</a:t>
                      </a:r>
                      <a:endParaRPr b="0" sz="13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42.4</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Rotterdam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639,587 </a:t>
                      </a:r>
                      <a:endParaRPr b="0" sz="13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40.9</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Den Haag</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526,439</a:t>
                      </a:r>
                      <a:endParaRPr b="0" sz="13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41.1</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Utrecht</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344,384</a:t>
                      </a:r>
                      <a:endParaRPr b="0" sz="13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41.4</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Eindhoven</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227,100</a:t>
                      </a:r>
                      <a:endParaRPr b="0" sz="13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43.8</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Tilburg</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214,157</a:t>
                      </a:r>
                      <a:endParaRPr b="0" sz="13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N/A</a:t>
                      </a:r>
                      <a:endParaRPr b="0" sz="1300" strike="noStrike">
                        <a:latin typeface="Arial"/>
                        <a:ea typeface="Arial"/>
                        <a:cs typeface="Arial"/>
                        <a:sym typeface="Arial"/>
                      </a:endParaRPr>
                    </a:p>
                  </a:txBody>
                  <a:tcPr marT="41475" marB="41475" marR="81650" marL="81650">
                    <a:solidFill>
                      <a:srgbClr val="E6E6E6"/>
                    </a:solidFill>
                  </a:tcPr>
                </a:tc>
              </a:tr>
            </a:tbl>
          </a:graphicData>
        </a:graphic>
      </p:graphicFrame>
      <p:sp>
        <p:nvSpPr>
          <p:cNvPr id="274" name="Google Shape;274;p37"/>
          <p:cNvSpPr txBox="1"/>
          <p:nvPr/>
        </p:nvSpPr>
        <p:spPr>
          <a:xfrm>
            <a:off x="2606532" y="1719232"/>
            <a:ext cx="580800" cy="5961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0" lang="en-GB" sz="3600" strike="noStrike">
                <a:latin typeface="Arial"/>
                <a:ea typeface="Arial"/>
                <a:cs typeface="Arial"/>
                <a:sym typeface="Arial"/>
              </a:rPr>
              <a:t>+</a:t>
            </a:r>
            <a:endParaRPr b="0" sz="3600" strike="noStrike">
              <a:latin typeface="Arial"/>
              <a:ea typeface="Arial"/>
              <a:cs typeface="Arial"/>
              <a:sym typeface="Arial"/>
            </a:endParaRPr>
          </a:p>
        </p:txBody>
      </p:sp>
      <p:sp>
        <p:nvSpPr>
          <p:cNvPr id="275" name="Google Shape;275;p37"/>
          <p:cNvSpPr txBox="1"/>
          <p:nvPr/>
        </p:nvSpPr>
        <p:spPr>
          <a:xfrm>
            <a:off x="-331776" y="559689"/>
            <a:ext cx="163800" cy="387600"/>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76" name="Google Shape;276;p37"/>
          <p:cNvSpPr txBox="1"/>
          <p:nvPr/>
        </p:nvSpPr>
        <p:spPr>
          <a:xfrm>
            <a:off x="6137856" y="1730334"/>
            <a:ext cx="580800" cy="5961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0" lang="en-GB" sz="3600" strike="noStrike">
                <a:latin typeface="Arial"/>
                <a:ea typeface="Arial"/>
                <a:cs typeface="Arial"/>
                <a:sym typeface="Arial"/>
              </a:rPr>
              <a:t>=</a:t>
            </a:r>
            <a:endParaRPr b="0" sz="36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8"/>
          <p:cNvSpPr txBox="1"/>
          <p:nvPr/>
        </p:nvSpPr>
        <p:spPr>
          <a:xfrm>
            <a:off x="457172" y="204740"/>
            <a:ext cx="8228700" cy="858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GB" sz="3000" strike="noStrike">
                <a:latin typeface="Arial"/>
                <a:ea typeface="Arial"/>
                <a:cs typeface="Arial"/>
                <a:sym typeface="Arial"/>
              </a:rPr>
              <a:t>Right Join</a:t>
            </a:r>
            <a:endParaRPr b="0" sz="3000" strike="noStrike">
              <a:latin typeface="Arial"/>
              <a:ea typeface="Arial"/>
              <a:cs typeface="Arial"/>
              <a:sym typeface="Arial"/>
            </a:endParaRPr>
          </a:p>
        </p:txBody>
      </p:sp>
      <p:graphicFrame>
        <p:nvGraphicFramePr>
          <p:cNvPr id="282" name="Google Shape;282;p38"/>
          <p:cNvGraphicFramePr/>
          <p:nvPr/>
        </p:nvGraphicFramePr>
        <p:xfrm>
          <a:off x="457172" y="1203299"/>
          <a:ext cx="3000000" cy="3000000"/>
        </p:xfrm>
        <a:graphic>
          <a:graphicData uri="http://schemas.openxmlformats.org/drawingml/2006/table">
            <a:tbl>
              <a:tblPr>
                <a:noFill/>
                <a:tableStyleId>{6B506B53-5FF1-4758-9526-097565056A95}</a:tableStyleId>
              </a:tblPr>
              <a:tblGrid>
                <a:gridCol w="1015575"/>
                <a:gridCol w="1015575"/>
              </a:tblGrid>
              <a:tr h="289975">
                <a:tc>
                  <a:txBody>
                    <a:bodyPr/>
                    <a:lstStyle/>
                    <a:p>
                      <a:pPr indent="0" lvl="0" marL="0" marR="0" rtl="0" algn="ctr">
                        <a:spcBef>
                          <a:spcPts val="0"/>
                        </a:spcBef>
                        <a:spcAft>
                          <a:spcPts val="0"/>
                        </a:spcAft>
                        <a:buNone/>
                      </a:pPr>
                      <a:r>
                        <a:rPr b="0" lang="en-GB" sz="1500" strike="noStrike">
                          <a:latin typeface="Arial"/>
                          <a:ea typeface="Arial"/>
                          <a:cs typeface="Arial"/>
                          <a:sym typeface="Arial"/>
                        </a:rPr>
                        <a:t>City</a:t>
                      </a:r>
                      <a:endParaRPr b="0" sz="15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400" strike="noStrike">
                          <a:latin typeface="Arial"/>
                          <a:ea typeface="Arial"/>
                          <a:cs typeface="Arial"/>
                          <a:sym typeface="Arial"/>
                        </a:rPr>
                        <a:t>Population</a:t>
                      </a:r>
                      <a:endParaRPr b="0" sz="1400" strike="noStrike">
                        <a:latin typeface="Arial"/>
                        <a:ea typeface="Arial"/>
                        <a:cs typeface="Arial"/>
                        <a:sym typeface="Arial"/>
                      </a:endParaRPr>
                    </a:p>
                  </a:txBody>
                  <a:tcPr marT="41475" marB="41475" marR="81650" marL="81650">
                    <a:solidFill>
                      <a:srgbClr val="B3B3B3"/>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Amsterdam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853,312</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Rotterdam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639,587 </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Den Haag</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526,439</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Utrecht</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344,384</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Eindhoven</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227,100</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Tilburg</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214,157</a:t>
                      </a:r>
                      <a:endParaRPr b="0" sz="1300" strike="noStrike">
                        <a:latin typeface="Arial"/>
                        <a:ea typeface="Arial"/>
                        <a:cs typeface="Arial"/>
                        <a:sym typeface="Arial"/>
                      </a:endParaRPr>
                    </a:p>
                  </a:txBody>
                  <a:tcPr marT="41475" marB="41475" marR="81650" marL="81650">
                    <a:solidFill>
                      <a:srgbClr val="E6E6E6"/>
                    </a:solidFill>
                  </a:tcPr>
                </a:tc>
              </a:tr>
            </a:tbl>
          </a:graphicData>
        </a:graphic>
      </p:graphicFrame>
      <p:graphicFrame>
        <p:nvGraphicFramePr>
          <p:cNvPr id="283" name="Google Shape;283;p38"/>
          <p:cNvGraphicFramePr/>
          <p:nvPr/>
        </p:nvGraphicFramePr>
        <p:xfrm>
          <a:off x="3137177" y="1211462"/>
          <a:ext cx="3000000" cy="3000000"/>
        </p:xfrm>
        <a:graphic>
          <a:graphicData uri="http://schemas.openxmlformats.org/drawingml/2006/table">
            <a:tbl>
              <a:tblPr>
                <a:noFill/>
                <a:tableStyleId>{6B506B53-5FF1-4758-9526-097565056A95}</a:tableStyleId>
              </a:tblPr>
              <a:tblGrid>
                <a:gridCol w="1289225"/>
                <a:gridCol w="1288900"/>
              </a:tblGrid>
              <a:tr h="289975">
                <a:tc>
                  <a:txBody>
                    <a:bodyPr/>
                    <a:lstStyle/>
                    <a:p>
                      <a:pPr indent="0" lvl="0" marL="0" marR="0" rtl="0" algn="ctr">
                        <a:spcBef>
                          <a:spcPts val="0"/>
                        </a:spcBef>
                        <a:spcAft>
                          <a:spcPts val="0"/>
                        </a:spcAft>
                        <a:buNone/>
                      </a:pPr>
                      <a:r>
                        <a:rPr b="0" lang="en-GB" sz="1500" strike="noStrike">
                          <a:latin typeface="Arial"/>
                          <a:ea typeface="Arial"/>
                          <a:cs typeface="Arial"/>
                          <a:sym typeface="Arial"/>
                        </a:rPr>
                        <a:t>City</a:t>
                      </a:r>
                      <a:endParaRPr b="0" sz="15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500" strike="noStrike">
                          <a:latin typeface="Arial"/>
                          <a:ea typeface="Arial"/>
                          <a:cs typeface="Arial"/>
                          <a:sym typeface="Arial"/>
                        </a:rPr>
                        <a:t>Air quality</a:t>
                      </a:r>
                      <a:endParaRPr b="0" sz="1500" strike="noStrike">
                        <a:latin typeface="Arial"/>
                        <a:ea typeface="Arial"/>
                        <a:cs typeface="Arial"/>
                        <a:sym typeface="Arial"/>
                      </a:endParaRPr>
                    </a:p>
                  </a:txBody>
                  <a:tcPr marT="41475" marB="41475" marR="81650" marL="81650">
                    <a:solidFill>
                      <a:srgbClr val="B3B3B3"/>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Amsterdam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42.4</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Rotterdam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40.9</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Den Haag</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41.1</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Utrecht</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41.4</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Eindhoven</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43.8</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Zwolle</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40.9</a:t>
                      </a:r>
                      <a:endParaRPr b="0" sz="1300" strike="noStrike">
                        <a:latin typeface="Arial"/>
                        <a:ea typeface="Arial"/>
                        <a:cs typeface="Arial"/>
                        <a:sym typeface="Arial"/>
                      </a:endParaRPr>
                    </a:p>
                  </a:txBody>
                  <a:tcPr marT="41475" marB="41475" marR="81650" marL="81650">
                    <a:solidFill>
                      <a:srgbClr val="E6E6E6"/>
                    </a:solidFill>
                  </a:tcPr>
                </a:tc>
              </a:tr>
            </a:tbl>
          </a:graphicData>
        </a:graphic>
      </p:graphicFrame>
      <p:graphicFrame>
        <p:nvGraphicFramePr>
          <p:cNvPr id="284" name="Google Shape;284;p38"/>
          <p:cNvGraphicFramePr/>
          <p:nvPr/>
        </p:nvGraphicFramePr>
        <p:xfrm>
          <a:off x="4603392" y="3184742"/>
          <a:ext cx="3000000" cy="3000000"/>
        </p:xfrm>
        <a:graphic>
          <a:graphicData uri="http://schemas.openxmlformats.org/drawingml/2006/table">
            <a:tbl>
              <a:tblPr>
                <a:noFill/>
                <a:tableStyleId>{6B506B53-5FF1-4758-9526-097565056A95}</a:tableStyleId>
              </a:tblPr>
              <a:tblGrid>
                <a:gridCol w="1289550"/>
                <a:gridCol w="1289550"/>
                <a:gridCol w="1289225"/>
              </a:tblGrid>
              <a:tr h="289975">
                <a:tc>
                  <a:txBody>
                    <a:bodyPr/>
                    <a:lstStyle/>
                    <a:p>
                      <a:pPr indent="0" lvl="0" marL="0" marR="0" rtl="0" algn="ctr">
                        <a:spcBef>
                          <a:spcPts val="0"/>
                        </a:spcBef>
                        <a:spcAft>
                          <a:spcPts val="0"/>
                        </a:spcAft>
                        <a:buNone/>
                      </a:pPr>
                      <a:r>
                        <a:rPr b="0" lang="en-GB" sz="1500" strike="noStrike">
                          <a:latin typeface="Arial"/>
                          <a:ea typeface="Arial"/>
                          <a:cs typeface="Arial"/>
                          <a:sym typeface="Arial"/>
                        </a:rPr>
                        <a:t>City</a:t>
                      </a:r>
                      <a:endParaRPr b="0" sz="15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500" strike="noStrike">
                          <a:latin typeface="Arial"/>
                          <a:ea typeface="Arial"/>
                          <a:cs typeface="Arial"/>
                          <a:sym typeface="Arial"/>
                        </a:rPr>
                        <a:t>Population</a:t>
                      </a:r>
                      <a:endParaRPr b="0" sz="15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500" strike="noStrike">
                          <a:latin typeface="Arial"/>
                          <a:ea typeface="Arial"/>
                          <a:cs typeface="Arial"/>
                          <a:sym typeface="Arial"/>
                        </a:rPr>
                        <a:t>Air quality</a:t>
                      </a:r>
                      <a:endParaRPr b="0" sz="1500" strike="noStrike">
                        <a:latin typeface="Arial"/>
                        <a:ea typeface="Arial"/>
                        <a:cs typeface="Arial"/>
                        <a:sym typeface="Arial"/>
                      </a:endParaRPr>
                    </a:p>
                  </a:txBody>
                  <a:tcPr marT="41475" marB="41475" marR="81650" marL="81650">
                    <a:solidFill>
                      <a:srgbClr val="B3B3B3"/>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Amsterdam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853,312</a:t>
                      </a:r>
                      <a:endParaRPr b="0" sz="13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42.4</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Rotterdam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639,587 </a:t>
                      </a:r>
                      <a:endParaRPr b="0" sz="13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40.9</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Den Haag</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526,439</a:t>
                      </a:r>
                      <a:endParaRPr b="0" sz="13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41.1</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Utrecht</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344,384</a:t>
                      </a:r>
                      <a:endParaRPr b="0" sz="13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41.4</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Eindhoven</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227,100</a:t>
                      </a:r>
                      <a:endParaRPr b="0" sz="13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43.8</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Zwolle</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N/A</a:t>
                      </a:r>
                      <a:endParaRPr b="0" sz="13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40.9</a:t>
                      </a:r>
                      <a:endParaRPr b="0" sz="1300" strike="noStrike">
                        <a:latin typeface="Arial"/>
                        <a:ea typeface="Arial"/>
                        <a:cs typeface="Arial"/>
                        <a:sym typeface="Arial"/>
                      </a:endParaRPr>
                    </a:p>
                  </a:txBody>
                  <a:tcPr marT="41475" marB="41475" marR="81650" marL="81650">
                    <a:solidFill>
                      <a:srgbClr val="E6E6E6"/>
                    </a:solidFill>
                  </a:tcPr>
                </a:tc>
              </a:tr>
            </a:tbl>
          </a:graphicData>
        </a:graphic>
      </p:graphicFrame>
      <p:sp>
        <p:nvSpPr>
          <p:cNvPr id="285" name="Google Shape;285;p38"/>
          <p:cNvSpPr txBox="1"/>
          <p:nvPr/>
        </p:nvSpPr>
        <p:spPr>
          <a:xfrm>
            <a:off x="2606532" y="1719232"/>
            <a:ext cx="580800" cy="5961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0" lang="en-GB" sz="3600" strike="noStrike">
                <a:latin typeface="Arial"/>
                <a:ea typeface="Arial"/>
                <a:cs typeface="Arial"/>
                <a:sym typeface="Arial"/>
              </a:rPr>
              <a:t>+</a:t>
            </a:r>
            <a:endParaRPr b="0" sz="3600" strike="noStrike">
              <a:latin typeface="Arial"/>
              <a:ea typeface="Arial"/>
              <a:cs typeface="Arial"/>
              <a:sym typeface="Arial"/>
            </a:endParaRPr>
          </a:p>
        </p:txBody>
      </p:sp>
      <p:sp>
        <p:nvSpPr>
          <p:cNvPr id="286" name="Google Shape;286;p38"/>
          <p:cNvSpPr txBox="1"/>
          <p:nvPr/>
        </p:nvSpPr>
        <p:spPr>
          <a:xfrm>
            <a:off x="-331776" y="559689"/>
            <a:ext cx="163800" cy="387600"/>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87" name="Google Shape;287;p38"/>
          <p:cNvSpPr txBox="1"/>
          <p:nvPr/>
        </p:nvSpPr>
        <p:spPr>
          <a:xfrm>
            <a:off x="6137856" y="1730334"/>
            <a:ext cx="580800" cy="5961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0" lang="en-GB" sz="3600" strike="noStrike">
                <a:latin typeface="Arial"/>
                <a:ea typeface="Arial"/>
                <a:cs typeface="Arial"/>
                <a:sym typeface="Arial"/>
              </a:rPr>
              <a:t>=</a:t>
            </a:r>
            <a:endParaRPr b="0" sz="36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9"/>
          <p:cNvSpPr txBox="1"/>
          <p:nvPr/>
        </p:nvSpPr>
        <p:spPr>
          <a:xfrm>
            <a:off x="457172" y="204740"/>
            <a:ext cx="8228700" cy="858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GB" sz="3000" strike="noStrike">
                <a:latin typeface="Arial"/>
                <a:ea typeface="Arial"/>
                <a:cs typeface="Arial"/>
                <a:sym typeface="Arial"/>
              </a:rPr>
              <a:t>Full outer Join</a:t>
            </a:r>
            <a:endParaRPr b="0" sz="3000" strike="noStrike">
              <a:latin typeface="Arial"/>
              <a:ea typeface="Arial"/>
              <a:cs typeface="Arial"/>
              <a:sym typeface="Arial"/>
            </a:endParaRPr>
          </a:p>
        </p:txBody>
      </p:sp>
      <p:graphicFrame>
        <p:nvGraphicFramePr>
          <p:cNvPr id="293" name="Google Shape;293;p39"/>
          <p:cNvGraphicFramePr/>
          <p:nvPr/>
        </p:nvGraphicFramePr>
        <p:xfrm>
          <a:off x="457172" y="1007375"/>
          <a:ext cx="3000000" cy="3000000"/>
        </p:xfrm>
        <a:graphic>
          <a:graphicData uri="http://schemas.openxmlformats.org/drawingml/2006/table">
            <a:tbl>
              <a:tblPr>
                <a:noFill/>
                <a:tableStyleId>{6B506B53-5FF1-4758-9526-097565056A95}</a:tableStyleId>
              </a:tblPr>
              <a:tblGrid>
                <a:gridCol w="1015575"/>
                <a:gridCol w="1015575"/>
              </a:tblGrid>
              <a:tr h="289975">
                <a:tc>
                  <a:txBody>
                    <a:bodyPr/>
                    <a:lstStyle/>
                    <a:p>
                      <a:pPr indent="0" lvl="0" marL="0" marR="0" rtl="0" algn="ctr">
                        <a:spcBef>
                          <a:spcPts val="0"/>
                        </a:spcBef>
                        <a:spcAft>
                          <a:spcPts val="0"/>
                        </a:spcAft>
                        <a:buNone/>
                      </a:pPr>
                      <a:r>
                        <a:rPr b="0" lang="en-GB" sz="1500" strike="noStrike">
                          <a:latin typeface="Arial"/>
                          <a:ea typeface="Arial"/>
                          <a:cs typeface="Arial"/>
                          <a:sym typeface="Arial"/>
                        </a:rPr>
                        <a:t>City</a:t>
                      </a:r>
                      <a:endParaRPr b="0" sz="15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400" strike="noStrike">
                          <a:latin typeface="Arial"/>
                          <a:ea typeface="Arial"/>
                          <a:cs typeface="Arial"/>
                          <a:sym typeface="Arial"/>
                        </a:rPr>
                        <a:t>Population</a:t>
                      </a:r>
                      <a:endParaRPr b="0" sz="1400" strike="noStrike">
                        <a:latin typeface="Arial"/>
                        <a:ea typeface="Arial"/>
                        <a:cs typeface="Arial"/>
                        <a:sym typeface="Arial"/>
                      </a:endParaRPr>
                    </a:p>
                  </a:txBody>
                  <a:tcPr marT="41475" marB="41475" marR="81650" marL="81650">
                    <a:solidFill>
                      <a:srgbClr val="B3B3B3"/>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Amsterdam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853,312</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Rotterdam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639,587 </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Den Haag</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526,439</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Utrecht</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344,384</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Eindhoven</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227,100</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Tilburg</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214,157</a:t>
                      </a:r>
                      <a:endParaRPr b="0" sz="1300" strike="noStrike">
                        <a:latin typeface="Arial"/>
                        <a:ea typeface="Arial"/>
                        <a:cs typeface="Arial"/>
                        <a:sym typeface="Arial"/>
                      </a:endParaRPr>
                    </a:p>
                  </a:txBody>
                  <a:tcPr marT="41475" marB="41475" marR="81650" marL="81650">
                    <a:solidFill>
                      <a:srgbClr val="E6E6E6"/>
                    </a:solidFill>
                  </a:tcPr>
                </a:tc>
              </a:tr>
            </a:tbl>
          </a:graphicData>
        </a:graphic>
      </p:graphicFrame>
      <p:graphicFrame>
        <p:nvGraphicFramePr>
          <p:cNvPr id="294" name="Google Shape;294;p39"/>
          <p:cNvGraphicFramePr/>
          <p:nvPr/>
        </p:nvGraphicFramePr>
        <p:xfrm>
          <a:off x="3137177" y="1015539"/>
          <a:ext cx="3000000" cy="3000000"/>
        </p:xfrm>
        <a:graphic>
          <a:graphicData uri="http://schemas.openxmlformats.org/drawingml/2006/table">
            <a:tbl>
              <a:tblPr>
                <a:noFill/>
                <a:tableStyleId>{6B506B53-5FF1-4758-9526-097565056A95}</a:tableStyleId>
              </a:tblPr>
              <a:tblGrid>
                <a:gridCol w="1289225"/>
                <a:gridCol w="1288900"/>
              </a:tblGrid>
              <a:tr h="289975">
                <a:tc>
                  <a:txBody>
                    <a:bodyPr/>
                    <a:lstStyle/>
                    <a:p>
                      <a:pPr indent="0" lvl="0" marL="0" marR="0" rtl="0" algn="ctr">
                        <a:spcBef>
                          <a:spcPts val="0"/>
                        </a:spcBef>
                        <a:spcAft>
                          <a:spcPts val="0"/>
                        </a:spcAft>
                        <a:buNone/>
                      </a:pPr>
                      <a:r>
                        <a:rPr b="0" lang="en-GB" sz="1500" strike="noStrike">
                          <a:latin typeface="Arial"/>
                          <a:ea typeface="Arial"/>
                          <a:cs typeface="Arial"/>
                          <a:sym typeface="Arial"/>
                        </a:rPr>
                        <a:t>City</a:t>
                      </a:r>
                      <a:endParaRPr b="0" sz="15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500" strike="noStrike">
                          <a:latin typeface="Arial"/>
                          <a:ea typeface="Arial"/>
                          <a:cs typeface="Arial"/>
                          <a:sym typeface="Arial"/>
                        </a:rPr>
                        <a:t>Air quality</a:t>
                      </a:r>
                      <a:endParaRPr b="0" sz="1500" strike="noStrike">
                        <a:latin typeface="Arial"/>
                        <a:ea typeface="Arial"/>
                        <a:cs typeface="Arial"/>
                        <a:sym typeface="Arial"/>
                      </a:endParaRPr>
                    </a:p>
                  </a:txBody>
                  <a:tcPr marT="41475" marB="41475" marR="81650" marL="81650">
                    <a:solidFill>
                      <a:srgbClr val="B3B3B3"/>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Amsterdam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42.4</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Rotterdam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40.9</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Den Haag</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41.1</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Utrecht</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41.4</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Eindhoven</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43.8</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Zwolle</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40.9</a:t>
                      </a:r>
                      <a:endParaRPr b="0" sz="1300" strike="noStrike">
                        <a:latin typeface="Arial"/>
                        <a:ea typeface="Arial"/>
                        <a:cs typeface="Arial"/>
                        <a:sym typeface="Arial"/>
                      </a:endParaRPr>
                    </a:p>
                  </a:txBody>
                  <a:tcPr marT="41475" marB="41475" marR="81650" marL="81650">
                    <a:solidFill>
                      <a:srgbClr val="E6E6E6"/>
                    </a:solidFill>
                  </a:tcPr>
                </a:tc>
              </a:tr>
            </a:tbl>
          </a:graphicData>
        </a:graphic>
      </p:graphicFrame>
      <p:graphicFrame>
        <p:nvGraphicFramePr>
          <p:cNvPr id="295" name="Google Shape;295;p39"/>
          <p:cNvGraphicFramePr/>
          <p:nvPr/>
        </p:nvGraphicFramePr>
        <p:xfrm>
          <a:off x="5004070" y="2921878"/>
          <a:ext cx="3000000" cy="3000000"/>
        </p:xfrm>
        <a:graphic>
          <a:graphicData uri="http://schemas.openxmlformats.org/drawingml/2006/table">
            <a:tbl>
              <a:tblPr>
                <a:noFill/>
                <a:tableStyleId>{6B506B53-5FF1-4758-9526-097565056A95}</a:tableStyleId>
              </a:tblPr>
              <a:tblGrid>
                <a:gridCol w="1289550"/>
                <a:gridCol w="1289550"/>
                <a:gridCol w="1289225"/>
              </a:tblGrid>
              <a:tr h="289975">
                <a:tc>
                  <a:txBody>
                    <a:bodyPr/>
                    <a:lstStyle/>
                    <a:p>
                      <a:pPr indent="0" lvl="0" marL="0" marR="0" rtl="0" algn="ctr">
                        <a:spcBef>
                          <a:spcPts val="0"/>
                        </a:spcBef>
                        <a:spcAft>
                          <a:spcPts val="0"/>
                        </a:spcAft>
                        <a:buNone/>
                      </a:pPr>
                      <a:r>
                        <a:rPr b="0" lang="en-GB" sz="1500" strike="noStrike">
                          <a:latin typeface="Arial"/>
                          <a:ea typeface="Arial"/>
                          <a:cs typeface="Arial"/>
                          <a:sym typeface="Arial"/>
                        </a:rPr>
                        <a:t>City</a:t>
                      </a:r>
                      <a:endParaRPr b="0" sz="15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500" strike="noStrike">
                          <a:latin typeface="Arial"/>
                          <a:ea typeface="Arial"/>
                          <a:cs typeface="Arial"/>
                          <a:sym typeface="Arial"/>
                        </a:rPr>
                        <a:t>Population</a:t>
                      </a:r>
                      <a:endParaRPr b="0" sz="15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500" strike="noStrike">
                          <a:latin typeface="Arial"/>
                          <a:ea typeface="Arial"/>
                          <a:cs typeface="Arial"/>
                          <a:sym typeface="Arial"/>
                        </a:rPr>
                        <a:t>Air quality</a:t>
                      </a:r>
                      <a:endParaRPr b="0" sz="1500" strike="noStrike">
                        <a:latin typeface="Arial"/>
                        <a:ea typeface="Arial"/>
                        <a:cs typeface="Arial"/>
                        <a:sym typeface="Arial"/>
                      </a:endParaRPr>
                    </a:p>
                  </a:txBody>
                  <a:tcPr marT="41475" marB="41475" marR="81650" marL="81650">
                    <a:solidFill>
                      <a:srgbClr val="B3B3B3"/>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Amsterdam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853,312</a:t>
                      </a:r>
                      <a:endParaRPr b="0" sz="13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42.4</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Rotterdam</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639,587 </a:t>
                      </a:r>
                      <a:endParaRPr b="0" sz="13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40.9</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Den Haag</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526,439</a:t>
                      </a:r>
                      <a:endParaRPr b="0" sz="13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41.1</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Utrecht</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344,384</a:t>
                      </a:r>
                      <a:endParaRPr b="0" sz="13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41.4</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Eindhoven</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227,100</a:t>
                      </a:r>
                      <a:endParaRPr b="0" sz="13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43.8</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Tilburg</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214,157</a:t>
                      </a:r>
                      <a:endParaRPr b="0" sz="13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N/A</a:t>
                      </a:r>
                      <a:endParaRPr b="0" sz="1300"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strike="noStrike">
                          <a:latin typeface="Arial"/>
                          <a:ea typeface="Arial"/>
                          <a:cs typeface="Arial"/>
                          <a:sym typeface="Arial"/>
                        </a:rPr>
                        <a:t>Zwolle</a:t>
                      </a:r>
                      <a:endParaRPr b="0" sz="1300"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N/A</a:t>
                      </a:r>
                      <a:endParaRPr b="0" sz="1300" strike="noStrike">
                        <a:latin typeface="Arial"/>
                        <a:ea typeface="Arial"/>
                        <a:cs typeface="Arial"/>
                        <a:sym typeface="Arial"/>
                      </a:endParaRPr>
                    </a:p>
                  </a:txBody>
                  <a:tcPr marT="41475" marB="41475" marR="81650" marL="81650">
                    <a:solidFill>
                      <a:srgbClr val="E6E6E6"/>
                    </a:solidFill>
                  </a:tcPr>
                </a:tc>
                <a:tc>
                  <a:txBody>
                    <a:bodyPr/>
                    <a:lstStyle/>
                    <a:p>
                      <a:pPr indent="0" lvl="0" marL="0" marR="0" rtl="0" algn="ctr">
                        <a:spcBef>
                          <a:spcPts val="0"/>
                        </a:spcBef>
                        <a:spcAft>
                          <a:spcPts val="0"/>
                        </a:spcAft>
                        <a:buNone/>
                      </a:pPr>
                      <a:r>
                        <a:rPr b="0" lang="en-GB" sz="1300" strike="noStrike">
                          <a:latin typeface="Arial"/>
                          <a:ea typeface="Arial"/>
                          <a:cs typeface="Arial"/>
                          <a:sym typeface="Arial"/>
                        </a:rPr>
                        <a:t>40.9</a:t>
                      </a:r>
                      <a:endParaRPr b="0" sz="1300" strike="noStrike">
                        <a:latin typeface="Arial"/>
                        <a:ea typeface="Arial"/>
                        <a:cs typeface="Arial"/>
                        <a:sym typeface="Arial"/>
                      </a:endParaRPr>
                    </a:p>
                  </a:txBody>
                  <a:tcPr marT="41475" marB="41475" marR="81650" marL="81650">
                    <a:solidFill>
                      <a:srgbClr val="E6E6E6"/>
                    </a:solidFill>
                  </a:tcPr>
                </a:tc>
              </a:tr>
            </a:tbl>
          </a:graphicData>
        </a:graphic>
      </p:graphicFrame>
      <p:sp>
        <p:nvSpPr>
          <p:cNvPr id="296" name="Google Shape;296;p39"/>
          <p:cNvSpPr txBox="1"/>
          <p:nvPr/>
        </p:nvSpPr>
        <p:spPr>
          <a:xfrm>
            <a:off x="2606532" y="1523308"/>
            <a:ext cx="580800" cy="5961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0" lang="en-GB" sz="3600" strike="noStrike">
                <a:latin typeface="Arial"/>
                <a:ea typeface="Arial"/>
                <a:cs typeface="Arial"/>
                <a:sym typeface="Arial"/>
              </a:rPr>
              <a:t>+</a:t>
            </a:r>
            <a:endParaRPr b="0" sz="3600" strike="noStrike">
              <a:latin typeface="Arial"/>
              <a:ea typeface="Arial"/>
              <a:cs typeface="Arial"/>
              <a:sym typeface="Arial"/>
            </a:endParaRPr>
          </a:p>
        </p:txBody>
      </p:sp>
      <p:sp>
        <p:nvSpPr>
          <p:cNvPr id="297" name="Google Shape;297;p39"/>
          <p:cNvSpPr txBox="1"/>
          <p:nvPr/>
        </p:nvSpPr>
        <p:spPr>
          <a:xfrm>
            <a:off x="-331776" y="559689"/>
            <a:ext cx="163800" cy="387600"/>
          </a:xfrm>
          <a:prstGeom prst="rect">
            <a:avLst/>
          </a:prstGeom>
          <a:noFill/>
          <a:ln>
            <a:noFill/>
          </a:ln>
        </p:spPr>
        <p:txBody>
          <a:bodyPr anchorCtr="0" anchor="ctr" bIns="82925" lIns="82925" spcFirstLastPara="1" rIns="82925" wrap="square" tIns="82925">
            <a:noAutofit/>
          </a:bodyPr>
          <a:lstStyle/>
          <a:p>
            <a:pPr indent="0" lvl="0" marL="0" rtl="0" algn="l">
              <a:spcBef>
                <a:spcPts val="0"/>
              </a:spcBef>
              <a:spcAft>
                <a:spcPts val="0"/>
              </a:spcAft>
              <a:buNone/>
            </a:pPr>
            <a:r>
              <a:t/>
            </a:r>
            <a:endParaRPr/>
          </a:p>
        </p:txBody>
      </p:sp>
      <p:sp>
        <p:nvSpPr>
          <p:cNvPr id="298" name="Google Shape;298;p39"/>
          <p:cNvSpPr txBox="1"/>
          <p:nvPr/>
        </p:nvSpPr>
        <p:spPr>
          <a:xfrm>
            <a:off x="6137856" y="1534410"/>
            <a:ext cx="580800" cy="5961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0" lang="en-GB" sz="3600" strike="noStrike">
                <a:latin typeface="Arial"/>
                <a:ea typeface="Arial"/>
                <a:cs typeface="Arial"/>
                <a:sym typeface="Arial"/>
              </a:rPr>
              <a:t>=</a:t>
            </a:r>
            <a:endParaRPr b="0" sz="36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0"/>
          <p:cNvSpPr txBox="1"/>
          <p:nvPr>
            <p:ph type="title"/>
          </p:nvPr>
        </p:nvSpPr>
        <p:spPr>
          <a:xfrm>
            <a:off x="457172" y="204740"/>
            <a:ext cx="8228700" cy="8589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GB"/>
              <a:t>Indexing: iloc vs loc</a:t>
            </a:r>
            <a:endParaRPr/>
          </a:p>
        </p:txBody>
      </p:sp>
      <p:sp>
        <p:nvSpPr>
          <p:cNvPr id="304" name="Google Shape;304;p40"/>
          <p:cNvSpPr txBox="1"/>
          <p:nvPr>
            <p:ph idx="1" type="body"/>
          </p:nvPr>
        </p:nvSpPr>
        <p:spPr>
          <a:xfrm>
            <a:off x="457172" y="1203299"/>
            <a:ext cx="8228700" cy="2982600"/>
          </a:xfrm>
          <a:prstGeom prst="rect">
            <a:avLst/>
          </a:prstGeom>
        </p:spPr>
        <p:txBody>
          <a:bodyPr anchorCtr="0" anchor="t" bIns="0" lIns="0" spcFirstLastPara="1" rIns="0" wrap="square" tIns="0">
            <a:normAutofit/>
          </a:bodyPr>
          <a:lstStyle/>
          <a:p>
            <a:pPr indent="-311150" lvl="0" marL="457200" rtl="0" algn="l">
              <a:spcBef>
                <a:spcPts val="0"/>
              </a:spcBef>
              <a:spcAft>
                <a:spcPts val="0"/>
              </a:spcAft>
              <a:buSzPts val="1300"/>
              <a:buChar char="-"/>
            </a:pPr>
            <a:r>
              <a:rPr lang="en-GB"/>
              <a:t>iloc = Integer-based indexing</a:t>
            </a:r>
            <a:endParaRPr/>
          </a:p>
          <a:p>
            <a:pPr indent="-311150" lvl="0" marL="457200" rtl="0" algn="l">
              <a:spcBef>
                <a:spcPts val="0"/>
              </a:spcBef>
              <a:spcAft>
                <a:spcPts val="0"/>
              </a:spcAft>
              <a:buSzPts val="1300"/>
              <a:buChar char="-"/>
            </a:pPr>
            <a:r>
              <a:rPr lang="en-GB"/>
              <a:t>Loc = label-based indexing</a:t>
            </a:r>
            <a:endParaRPr/>
          </a:p>
          <a:p>
            <a:pPr indent="0" lvl="0" marL="0" rtl="0" algn="l">
              <a:spcBef>
                <a:spcPts val="1200"/>
              </a:spcBef>
              <a:spcAft>
                <a:spcPts val="1200"/>
              </a:spcAft>
              <a:buNone/>
            </a:pPr>
            <a:r>
              <a:t/>
            </a:r>
            <a:endParaRPr/>
          </a:p>
        </p:txBody>
      </p:sp>
      <p:pic>
        <p:nvPicPr>
          <p:cNvPr id="305" name="Google Shape;305;p40"/>
          <p:cNvPicPr preferRelativeResize="0"/>
          <p:nvPr/>
        </p:nvPicPr>
        <p:blipFill>
          <a:blip r:embed="rId3">
            <a:alphaModFix/>
          </a:blip>
          <a:stretch>
            <a:fillRect/>
          </a:stretch>
        </p:blipFill>
        <p:spPr>
          <a:xfrm>
            <a:off x="3049425" y="1877750"/>
            <a:ext cx="6055927" cy="32657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1"/>
          <p:cNvSpPr txBox="1"/>
          <p:nvPr>
            <p:ph type="title"/>
          </p:nvPr>
        </p:nvSpPr>
        <p:spPr>
          <a:xfrm>
            <a:off x="457172" y="204740"/>
            <a:ext cx="8228700" cy="8589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GB"/>
              <a:t>Stacking and Unstacking</a:t>
            </a:r>
            <a:endParaRPr/>
          </a:p>
        </p:txBody>
      </p:sp>
      <p:pic>
        <p:nvPicPr>
          <p:cNvPr id="311" name="Google Shape;311;p41"/>
          <p:cNvPicPr preferRelativeResize="0"/>
          <p:nvPr/>
        </p:nvPicPr>
        <p:blipFill>
          <a:blip r:embed="rId3">
            <a:alphaModFix/>
          </a:blip>
          <a:stretch>
            <a:fillRect/>
          </a:stretch>
        </p:blipFill>
        <p:spPr>
          <a:xfrm>
            <a:off x="1387763" y="1124315"/>
            <a:ext cx="6368471" cy="377506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nvSpPr>
        <p:spPr>
          <a:xfrm>
            <a:off x="457172" y="204740"/>
            <a:ext cx="8228700" cy="858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GB" sz="3000" strike="noStrike">
                <a:latin typeface="Arial"/>
                <a:ea typeface="Arial"/>
                <a:cs typeface="Arial"/>
                <a:sym typeface="Arial"/>
              </a:rPr>
              <a:t>Goal</a:t>
            </a:r>
            <a:endParaRPr b="0" sz="3000" strike="noStrike">
              <a:latin typeface="Arial"/>
              <a:ea typeface="Arial"/>
              <a:cs typeface="Arial"/>
              <a:sym typeface="Arial"/>
            </a:endParaRPr>
          </a:p>
        </p:txBody>
      </p:sp>
      <p:sp>
        <p:nvSpPr>
          <p:cNvPr id="317" name="Google Shape;317;p42"/>
          <p:cNvSpPr txBox="1"/>
          <p:nvPr/>
        </p:nvSpPr>
        <p:spPr>
          <a:xfrm>
            <a:off x="457172" y="1129828"/>
            <a:ext cx="8228700" cy="2982600"/>
          </a:xfrm>
          <a:prstGeom prst="rect">
            <a:avLst/>
          </a:prstGeom>
          <a:noFill/>
          <a:ln>
            <a:noFill/>
          </a:ln>
        </p:spPr>
        <p:txBody>
          <a:bodyPr anchorCtr="0" anchor="t" bIns="0" lIns="0" spcFirstLastPara="1" rIns="0" wrap="square" tIns="0">
            <a:normAutofit/>
          </a:bodyPr>
          <a:lstStyle/>
          <a:p>
            <a:pPr indent="-292100" lvl="0" marL="393700" marR="0" rtl="0" algn="l">
              <a:spcBef>
                <a:spcPts val="0"/>
              </a:spcBef>
              <a:spcAft>
                <a:spcPts val="0"/>
              </a:spcAft>
              <a:buClr>
                <a:srgbClr val="000000"/>
              </a:buClr>
              <a:buSzPts val="1000"/>
              <a:buFont typeface="Noto Sans Symbols"/>
              <a:buChar char="●"/>
            </a:pPr>
            <a:r>
              <a:rPr b="0" lang="en-GB" sz="2200" strike="noStrike">
                <a:latin typeface="Arial"/>
                <a:ea typeface="Arial"/>
                <a:cs typeface="Arial"/>
                <a:sym typeface="Arial"/>
              </a:rPr>
              <a:t>Transformations are not a goal on their own. We perform them to prepare the data for analysis and/or visualisation.</a:t>
            </a:r>
            <a:endParaRPr b="0" sz="2200" strike="noStrike">
              <a:latin typeface="Arial"/>
              <a:ea typeface="Arial"/>
              <a:cs typeface="Arial"/>
              <a:sym typeface="Arial"/>
            </a:endParaRPr>
          </a:p>
        </p:txBody>
      </p:sp>
      <p:pic>
        <p:nvPicPr>
          <p:cNvPr id="318" name="Google Shape;318;p42"/>
          <p:cNvPicPr preferRelativeResize="0"/>
          <p:nvPr/>
        </p:nvPicPr>
        <p:blipFill rotWithShape="1">
          <a:blip r:embed="rId3">
            <a:alphaModFix/>
          </a:blip>
          <a:srcRect b="14065" l="1554" r="1864" t="5054"/>
          <a:stretch/>
        </p:blipFill>
        <p:spPr>
          <a:xfrm>
            <a:off x="2405376" y="2405292"/>
            <a:ext cx="4312761" cy="1326731"/>
          </a:xfrm>
          <a:prstGeom prst="rect">
            <a:avLst/>
          </a:prstGeom>
          <a:noFill/>
          <a:ln>
            <a:noFill/>
          </a:ln>
        </p:spPr>
      </p:pic>
      <p:sp>
        <p:nvSpPr>
          <p:cNvPr id="319" name="Google Shape;319;p42"/>
          <p:cNvSpPr txBox="1"/>
          <p:nvPr/>
        </p:nvSpPr>
        <p:spPr>
          <a:xfrm>
            <a:off x="6967296" y="4893525"/>
            <a:ext cx="2654400" cy="2493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0" lang="en-GB" sz="900" strike="noStrike">
                <a:latin typeface="Arial"/>
                <a:ea typeface="Arial"/>
                <a:cs typeface="Arial"/>
                <a:sym typeface="Arial"/>
              </a:rPr>
              <a:t>Image: </a:t>
            </a:r>
            <a:r>
              <a:rPr b="0" lang="en-GB" sz="900" u="sng" strike="noStrike">
                <a:solidFill>
                  <a:schemeClr val="hlink"/>
                </a:solidFill>
                <a:latin typeface="Arial"/>
                <a:ea typeface="Arial"/>
                <a:cs typeface="Arial"/>
                <a:sym typeface="Arial"/>
                <a:hlinkClick r:id="rId4"/>
              </a:rPr>
              <a:t>https://aldosolari.github.io/DM/</a:t>
            </a:r>
            <a:r>
              <a:rPr b="0" lang="en-GB" sz="900" strike="noStrike">
                <a:latin typeface="Arial"/>
                <a:ea typeface="Arial"/>
                <a:cs typeface="Arial"/>
                <a:sym typeface="Arial"/>
              </a:rPr>
              <a:t> </a:t>
            </a:r>
            <a:endParaRPr b="0" sz="900" strike="noStrike">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Tabular Data</a:t>
            </a:r>
            <a:endParaRPr/>
          </a:p>
        </p:txBody>
      </p:sp>
      <p:sp>
        <p:nvSpPr>
          <p:cNvPr id="102" name="Google Shape;102;p16"/>
          <p:cNvSpPr txBox="1"/>
          <p:nvPr>
            <p:ph idx="1" type="body"/>
          </p:nvPr>
        </p:nvSpPr>
        <p:spPr>
          <a:xfrm>
            <a:off x="729450" y="2078875"/>
            <a:ext cx="2519100" cy="22611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None/>
            </a:pPr>
            <a:r>
              <a:rPr lang="en-GB">
                <a:solidFill>
                  <a:srgbClr val="000000"/>
                </a:solidFill>
                <a:latin typeface="Arial"/>
                <a:ea typeface="Arial"/>
                <a:cs typeface="Arial"/>
                <a:sym typeface="Arial"/>
              </a:rPr>
              <a:t>Tabular data refers to data that is organized into tables composed of </a:t>
            </a:r>
            <a:r>
              <a:rPr b="1" lang="en-GB">
                <a:solidFill>
                  <a:srgbClr val="000000"/>
                </a:solidFill>
                <a:latin typeface="Arial"/>
                <a:ea typeface="Arial"/>
                <a:cs typeface="Arial"/>
                <a:sym typeface="Arial"/>
              </a:rPr>
              <a:t>rows</a:t>
            </a:r>
            <a:r>
              <a:rPr lang="en-GB">
                <a:solidFill>
                  <a:srgbClr val="000000"/>
                </a:solidFill>
                <a:latin typeface="Arial"/>
                <a:ea typeface="Arial"/>
                <a:cs typeface="Arial"/>
                <a:sym typeface="Arial"/>
              </a:rPr>
              <a:t> and </a:t>
            </a:r>
            <a:r>
              <a:rPr b="1" lang="en-GB">
                <a:solidFill>
                  <a:srgbClr val="000000"/>
                </a:solidFill>
                <a:latin typeface="Arial"/>
                <a:ea typeface="Arial"/>
                <a:cs typeface="Arial"/>
                <a:sym typeface="Arial"/>
              </a:rPr>
              <a:t>columns</a:t>
            </a:r>
            <a:r>
              <a:rPr lang="en-GB">
                <a:solidFill>
                  <a:srgbClr val="000000"/>
                </a:solidFill>
                <a:latin typeface="Arial"/>
                <a:ea typeface="Arial"/>
                <a:cs typeface="Arial"/>
                <a:sym typeface="Arial"/>
              </a:rPr>
              <a:t>. Each row represents a single record and each column represents a specific attribute or variable.</a:t>
            </a:r>
            <a:endParaRPr>
              <a:solidFill>
                <a:srgbClr val="000000"/>
              </a:solidFill>
              <a:latin typeface="Arial"/>
              <a:ea typeface="Arial"/>
              <a:cs typeface="Arial"/>
              <a:sym typeface="Arial"/>
            </a:endParaRPr>
          </a:p>
          <a:p>
            <a:pPr indent="0" lvl="0" marL="457200" rtl="0" algn="l">
              <a:spcBef>
                <a:spcPts val="1200"/>
              </a:spcBef>
              <a:spcAft>
                <a:spcPts val="0"/>
              </a:spcAft>
              <a:buNone/>
            </a:pPr>
            <a:r>
              <a:t/>
            </a:r>
            <a:endParaRPr>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103" name="Google Shape;103;p16"/>
          <p:cNvPicPr preferRelativeResize="0"/>
          <p:nvPr/>
        </p:nvPicPr>
        <p:blipFill>
          <a:blip r:embed="rId3">
            <a:alphaModFix/>
          </a:blip>
          <a:stretch>
            <a:fillRect/>
          </a:stretch>
        </p:blipFill>
        <p:spPr>
          <a:xfrm>
            <a:off x="3474575" y="2443350"/>
            <a:ext cx="5669427" cy="25246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Pre-processing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8" name="Shape 328"/>
        <p:cNvGrpSpPr/>
        <p:nvPr/>
      </p:nvGrpSpPr>
      <p:grpSpPr>
        <a:xfrm>
          <a:off x="0" y="0"/>
          <a:ext cx="0" cy="0"/>
          <a:chOff x="0" y="0"/>
          <a:chExt cx="0" cy="0"/>
        </a:xfrm>
      </p:grpSpPr>
      <p:sp>
        <p:nvSpPr>
          <p:cNvPr id="329" name="Google Shape;329;p44"/>
          <p:cNvSpPr txBox="1"/>
          <p:nvPr>
            <p:ph idx="12" type="sldNum"/>
          </p:nvPr>
        </p:nvSpPr>
        <p:spPr>
          <a:xfrm>
            <a:off x="7743166" y="4308375"/>
            <a:ext cx="497700" cy="357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330" name="Google Shape;330;p44"/>
          <p:cNvSpPr txBox="1"/>
          <p:nvPr>
            <p:ph idx="1" type="body"/>
          </p:nvPr>
        </p:nvSpPr>
        <p:spPr>
          <a:xfrm>
            <a:off x="456480" y="1203798"/>
            <a:ext cx="8228400" cy="2982000"/>
          </a:xfrm>
          <a:prstGeom prst="rect">
            <a:avLst/>
          </a:prstGeom>
          <a:noFill/>
          <a:ln>
            <a:noFill/>
          </a:ln>
        </p:spPr>
        <p:txBody>
          <a:bodyPr anchorCtr="0" anchor="t" bIns="0" lIns="0" spcFirstLastPara="1" rIns="0" wrap="square" tIns="0">
            <a:noAutofit/>
          </a:bodyPr>
          <a:lstStyle/>
          <a:p>
            <a:pPr indent="-292100" lvl="0" marL="393700" marR="0" rtl="0" algn="l">
              <a:lnSpc>
                <a:spcPct val="119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292100" lvl="0" marL="393700" marR="0" rtl="0" algn="l">
              <a:lnSpc>
                <a:spcPct val="119000"/>
              </a:lnSpc>
              <a:spcBef>
                <a:spcPts val="90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Data pre-processing</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Selection</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Importing</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Cleaning</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Normalisation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5"/>
          <p:cNvSpPr txBox="1"/>
          <p:nvPr/>
        </p:nvSpPr>
        <p:spPr>
          <a:xfrm>
            <a:off x="457172" y="204740"/>
            <a:ext cx="8228700" cy="858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GB" sz="3000" strike="noStrike">
                <a:latin typeface="Arial"/>
                <a:ea typeface="Arial"/>
                <a:cs typeface="Arial"/>
                <a:sym typeface="Arial"/>
              </a:rPr>
              <a:t>Incorrectly prepared data</a:t>
            </a:r>
            <a:endParaRPr b="0" sz="3000" strike="noStrike">
              <a:latin typeface="Arial"/>
              <a:ea typeface="Arial"/>
              <a:cs typeface="Arial"/>
              <a:sym typeface="Arial"/>
            </a:endParaRPr>
          </a:p>
        </p:txBody>
      </p:sp>
      <p:pic>
        <p:nvPicPr>
          <p:cNvPr id="336" name="Google Shape;336;p45"/>
          <p:cNvPicPr preferRelativeResize="0"/>
          <p:nvPr/>
        </p:nvPicPr>
        <p:blipFill rotWithShape="1">
          <a:blip r:embed="rId3">
            <a:alphaModFix/>
          </a:blip>
          <a:srcRect b="0" l="0" r="0" t="0"/>
          <a:stretch/>
        </p:blipFill>
        <p:spPr>
          <a:xfrm>
            <a:off x="2040292" y="1461265"/>
            <a:ext cx="5062674" cy="260284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0" name="Shape 340"/>
        <p:cNvGrpSpPr/>
        <p:nvPr/>
      </p:nvGrpSpPr>
      <p:grpSpPr>
        <a:xfrm>
          <a:off x="0" y="0"/>
          <a:ext cx="0" cy="0"/>
          <a:chOff x="0" y="0"/>
          <a:chExt cx="0" cy="0"/>
        </a:xfrm>
      </p:grpSpPr>
      <p:sp>
        <p:nvSpPr>
          <p:cNvPr id="341" name="Google Shape;341;p46"/>
          <p:cNvSpPr txBox="1"/>
          <p:nvPr>
            <p:ph idx="12" type="sldNum"/>
          </p:nvPr>
        </p:nvSpPr>
        <p:spPr>
          <a:xfrm>
            <a:off x="7743166" y="4308375"/>
            <a:ext cx="497700" cy="357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342" name="Google Shape;342;p46"/>
          <p:cNvSpPr txBox="1"/>
          <p:nvPr>
            <p:ph type="title"/>
          </p:nvPr>
        </p:nvSpPr>
        <p:spPr>
          <a:xfrm>
            <a:off x="456480" y="204473"/>
            <a:ext cx="8228400" cy="858300"/>
          </a:xfrm>
          <a:prstGeom prst="rect">
            <a:avLst/>
          </a:prstGeom>
          <a:noFill/>
          <a:ln>
            <a:noFill/>
          </a:ln>
        </p:spPr>
        <p:txBody>
          <a:bodyPr anchorCtr="0" anchor="ctr" bIns="0" lIns="0" spcFirstLastPara="1" rIns="0" wrap="square" tIns="0">
            <a:noAutofit/>
          </a:bodyPr>
          <a:lstStyle/>
          <a:p>
            <a:pPr indent="0" lvl="0" marL="0" rtl="0" algn="ctr">
              <a:lnSpc>
                <a:spcPct val="119000"/>
              </a:lnSpc>
              <a:spcBef>
                <a:spcPts val="0"/>
              </a:spcBef>
              <a:spcAft>
                <a:spcPts val="0"/>
              </a:spcAft>
              <a:buClr>
                <a:srgbClr val="000000"/>
              </a:buClr>
              <a:buSzPts val="3000"/>
              <a:buFont typeface="Arial"/>
              <a:buNone/>
            </a:pPr>
            <a:r>
              <a:rPr b="0" i="0" lang="en-GB" sz="3000" u="none">
                <a:solidFill>
                  <a:srgbClr val="000000"/>
                </a:solidFill>
                <a:latin typeface="Arial"/>
                <a:ea typeface="Arial"/>
                <a:cs typeface="Arial"/>
                <a:sym typeface="Arial"/>
              </a:rPr>
              <a:t>Garbage In, Garbage Out</a:t>
            </a:r>
            <a:endParaRPr/>
          </a:p>
        </p:txBody>
      </p:sp>
      <p:pic>
        <p:nvPicPr>
          <p:cNvPr id="343" name="Google Shape;343;p46"/>
          <p:cNvPicPr preferRelativeResize="0"/>
          <p:nvPr/>
        </p:nvPicPr>
        <p:blipFill rotWithShape="1">
          <a:blip r:embed="rId3">
            <a:alphaModFix/>
          </a:blip>
          <a:srcRect b="0" l="0" r="0" t="0"/>
          <a:stretch/>
        </p:blipFill>
        <p:spPr>
          <a:xfrm>
            <a:off x="5384160" y="1327634"/>
            <a:ext cx="2591909" cy="2591909"/>
          </a:xfrm>
          <a:prstGeom prst="rect">
            <a:avLst/>
          </a:prstGeom>
          <a:noFill/>
          <a:ln>
            <a:noFill/>
          </a:ln>
        </p:spPr>
      </p:pic>
      <p:sp>
        <p:nvSpPr>
          <p:cNvPr id="344" name="Google Shape;344;p46"/>
          <p:cNvSpPr txBox="1"/>
          <p:nvPr/>
        </p:nvSpPr>
        <p:spPr>
          <a:xfrm>
            <a:off x="5428800" y="3998740"/>
            <a:ext cx="2527200" cy="314100"/>
          </a:xfrm>
          <a:prstGeom prst="rect">
            <a:avLst/>
          </a:prstGeom>
          <a:noFill/>
          <a:ln>
            <a:noFill/>
          </a:ln>
        </p:spPr>
        <p:txBody>
          <a:bodyPr anchorCtr="0" anchor="t" bIns="40825" lIns="81625" spcFirstLastPara="1" rIns="81625" wrap="square" tIns="46450">
            <a:noAutofit/>
          </a:bodyPr>
          <a:lstStyle/>
          <a:p>
            <a:pPr indent="0" lvl="0" marL="0" marR="0" rtl="0" algn="l">
              <a:lnSpc>
                <a:spcPct val="93000"/>
              </a:lnSpc>
              <a:spcBef>
                <a:spcPts val="0"/>
              </a:spcBef>
              <a:spcAft>
                <a:spcPts val="0"/>
              </a:spcAft>
              <a:buClr>
                <a:srgbClr val="000000"/>
              </a:buClr>
              <a:buSzPts val="600"/>
              <a:buFont typeface="Arial"/>
              <a:buNone/>
            </a:pPr>
            <a:r>
              <a:rPr b="0" i="0" lang="en-GB" sz="600" u="sng">
                <a:solidFill>
                  <a:schemeClr val="hlink"/>
                </a:solidFill>
                <a:latin typeface="Arial"/>
                <a:ea typeface="Arial"/>
                <a:cs typeface="Arial"/>
                <a:sym typeface="Arial"/>
                <a:hlinkClick r:id="rId4"/>
              </a:rPr>
              <a:t>https://thedailyomnivore.net/2015/12/02/garbage-in-garbage-out/</a:t>
            </a:r>
            <a:r>
              <a:rPr b="0" i="0" lang="en-GB" sz="600" u="none">
                <a:solidFill>
                  <a:srgbClr val="000000"/>
                </a:solidFill>
                <a:latin typeface="Arial"/>
                <a:ea typeface="Arial"/>
                <a:cs typeface="Arial"/>
                <a:sym typeface="Arial"/>
              </a:rPr>
              <a:t> </a:t>
            </a:r>
            <a:endParaRPr sz="1300"/>
          </a:p>
        </p:txBody>
      </p:sp>
      <p:pic>
        <p:nvPicPr>
          <p:cNvPr id="345" name="Google Shape;345;p46"/>
          <p:cNvPicPr preferRelativeResize="0"/>
          <p:nvPr/>
        </p:nvPicPr>
        <p:blipFill rotWithShape="1">
          <a:blip r:embed="rId5">
            <a:alphaModFix/>
          </a:blip>
          <a:srcRect b="0" l="0" r="0" t="0"/>
          <a:stretch/>
        </p:blipFill>
        <p:spPr>
          <a:xfrm>
            <a:off x="745920" y="1575305"/>
            <a:ext cx="4206094" cy="2309678"/>
          </a:xfrm>
          <a:prstGeom prst="rect">
            <a:avLst/>
          </a:prstGeom>
          <a:noFill/>
          <a:ln>
            <a:noFill/>
          </a:ln>
        </p:spPr>
      </p:pic>
      <p:sp>
        <p:nvSpPr>
          <p:cNvPr id="346" name="Google Shape;346;p46"/>
          <p:cNvSpPr txBox="1"/>
          <p:nvPr/>
        </p:nvSpPr>
        <p:spPr>
          <a:xfrm>
            <a:off x="995040" y="3990100"/>
            <a:ext cx="3764100" cy="190200"/>
          </a:xfrm>
          <a:prstGeom prst="rect">
            <a:avLst/>
          </a:prstGeom>
          <a:noFill/>
          <a:ln>
            <a:noFill/>
          </a:ln>
        </p:spPr>
        <p:txBody>
          <a:bodyPr anchorCtr="0" anchor="t" bIns="40825" lIns="81625" spcFirstLastPara="1" rIns="81625" wrap="square" tIns="46450">
            <a:noAutofit/>
          </a:bodyPr>
          <a:lstStyle/>
          <a:p>
            <a:pPr indent="0" lvl="0" marL="0" marR="0" rtl="0" algn="l">
              <a:lnSpc>
                <a:spcPct val="93000"/>
              </a:lnSpc>
              <a:spcBef>
                <a:spcPts val="0"/>
              </a:spcBef>
              <a:spcAft>
                <a:spcPts val="0"/>
              </a:spcAft>
              <a:buClr>
                <a:srgbClr val="000000"/>
              </a:buClr>
              <a:buSzPts val="600"/>
              <a:buFont typeface="Arial"/>
              <a:buNone/>
            </a:pPr>
            <a:r>
              <a:rPr b="0" i="0" lang="en-GB" sz="600" u="sng">
                <a:solidFill>
                  <a:schemeClr val="hlink"/>
                </a:solidFill>
                <a:latin typeface="Arial"/>
                <a:ea typeface="Arial"/>
                <a:cs typeface="Arial"/>
                <a:sym typeface="Arial"/>
                <a:hlinkClick r:id="rId6"/>
              </a:rPr>
              <a:t>https://medium.com/nyc-design/gigo-garbage-in-garbage-out-concept-for-ux-research-7e3f50695b82</a:t>
            </a:r>
            <a:r>
              <a:rPr b="0" i="0" lang="en-GB" sz="600" u="none">
                <a:solidFill>
                  <a:srgbClr val="000000"/>
                </a:solidFill>
                <a:latin typeface="Arial"/>
                <a:ea typeface="Arial"/>
                <a:cs typeface="Arial"/>
                <a:sym typeface="Arial"/>
              </a:rPr>
              <a:t> </a:t>
            </a:r>
            <a:endParaRPr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Google Books is heavily biased</a:t>
            </a:r>
            <a:endParaRPr/>
          </a:p>
        </p:txBody>
      </p:sp>
      <p:pic>
        <p:nvPicPr>
          <p:cNvPr id="352" name="Google Shape;352;p47"/>
          <p:cNvPicPr preferRelativeResize="0"/>
          <p:nvPr/>
        </p:nvPicPr>
        <p:blipFill>
          <a:blip r:embed="rId3">
            <a:alphaModFix/>
          </a:blip>
          <a:stretch>
            <a:fillRect/>
          </a:stretch>
        </p:blipFill>
        <p:spPr>
          <a:xfrm>
            <a:off x="152400" y="2006250"/>
            <a:ext cx="5001108" cy="2984851"/>
          </a:xfrm>
          <a:prstGeom prst="rect">
            <a:avLst/>
          </a:prstGeom>
          <a:noFill/>
          <a:ln>
            <a:noFill/>
          </a:ln>
        </p:spPr>
      </p:pic>
      <p:sp>
        <p:nvSpPr>
          <p:cNvPr id="353" name="Google Shape;353;p47"/>
          <p:cNvSpPr txBox="1"/>
          <p:nvPr/>
        </p:nvSpPr>
        <p:spPr>
          <a:xfrm>
            <a:off x="5267500" y="2186850"/>
            <a:ext cx="3311700" cy="21858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“We find that only the English Fiction data set from the second version of the corpus is not heavily affected by professional texts” (Pechenick et al. 2015)</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The corpus only encodes a small-scale kind of popularity, i.e. frequency of n-grams with all books given equal importance in their year of publication</a:t>
            </a:r>
            <a:endParaRPr sz="1300">
              <a:solidFill>
                <a:schemeClr val="accent1"/>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7" name="Shape 357"/>
        <p:cNvGrpSpPr/>
        <p:nvPr/>
      </p:nvGrpSpPr>
      <p:grpSpPr>
        <a:xfrm>
          <a:off x="0" y="0"/>
          <a:ext cx="0" cy="0"/>
          <a:chOff x="0" y="0"/>
          <a:chExt cx="0" cy="0"/>
        </a:xfrm>
      </p:grpSpPr>
      <p:sp>
        <p:nvSpPr>
          <p:cNvPr id="358" name="Google Shape;358;p48"/>
          <p:cNvSpPr txBox="1"/>
          <p:nvPr>
            <p:ph idx="12" type="sldNum"/>
          </p:nvPr>
        </p:nvSpPr>
        <p:spPr>
          <a:xfrm>
            <a:off x="7743166" y="4308375"/>
            <a:ext cx="497700" cy="357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359" name="Google Shape;359;p48"/>
          <p:cNvSpPr txBox="1"/>
          <p:nvPr>
            <p:ph type="title"/>
          </p:nvPr>
        </p:nvSpPr>
        <p:spPr>
          <a:xfrm>
            <a:off x="456480" y="204473"/>
            <a:ext cx="8228400" cy="858300"/>
          </a:xfrm>
          <a:prstGeom prst="rect">
            <a:avLst/>
          </a:prstGeom>
          <a:noFill/>
          <a:ln>
            <a:noFill/>
          </a:ln>
        </p:spPr>
        <p:txBody>
          <a:bodyPr anchorCtr="0" anchor="ctr" bIns="0" lIns="0" spcFirstLastPara="1" rIns="0" wrap="square" tIns="0">
            <a:noAutofit/>
          </a:bodyPr>
          <a:lstStyle/>
          <a:p>
            <a:pPr indent="0" lvl="0" marL="0" rtl="0" algn="ctr">
              <a:lnSpc>
                <a:spcPct val="119000"/>
              </a:lnSpc>
              <a:spcBef>
                <a:spcPts val="0"/>
              </a:spcBef>
              <a:spcAft>
                <a:spcPts val="0"/>
              </a:spcAft>
              <a:buClr>
                <a:srgbClr val="000000"/>
              </a:buClr>
              <a:buSzPts val="3000"/>
              <a:buFont typeface="Arial"/>
              <a:buNone/>
            </a:pPr>
            <a:r>
              <a:rPr b="0" i="0" lang="en-GB" sz="3000" u="none">
                <a:solidFill>
                  <a:srgbClr val="000000"/>
                </a:solidFill>
                <a:latin typeface="Arial"/>
                <a:ea typeface="Arial"/>
                <a:cs typeface="Arial"/>
                <a:sym typeface="Arial"/>
              </a:rPr>
              <a:t>Data Selection: Gathering</a:t>
            </a:r>
            <a:endParaRPr/>
          </a:p>
        </p:txBody>
      </p:sp>
      <p:sp>
        <p:nvSpPr>
          <p:cNvPr id="360" name="Google Shape;360;p48"/>
          <p:cNvSpPr txBox="1"/>
          <p:nvPr>
            <p:ph idx="1" type="body"/>
          </p:nvPr>
        </p:nvSpPr>
        <p:spPr>
          <a:xfrm>
            <a:off x="456480" y="1203798"/>
            <a:ext cx="8228400" cy="2982000"/>
          </a:xfrm>
          <a:prstGeom prst="rect">
            <a:avLst/>
          </a:prstGeom>
          <a:noFill/>
          <a:ln>
            <a:noFill/>
          </a:ln>
        </p:spPr>
        <p:txBody>
          <a:bodyPr anchorCtr="0" anchor="t" bIns="0" lIns="0" spcFirstLastPara="1" rIns="0" wrap="square" tIns="0">
            <a:noAutofit/>
          </a:bodyPr>
          <a:lstStyle/>
          <a:p>
            <a:pPr indent="-292100" lvl="0" marL="393700" marR="0" rtl="0" algn="l">
              <a:lnSpc>
                <a:spcPct val="119000"/>
              </a:lnSpc>
              <a:spcBef>
                <a:spcPts val="0"/>
              </a:spcBef>
              <a:spcAft>
                <a:spcPts val="0"/>
              </a:spcAft>
              <a:buClr>
                <a:srgbClr val="000000"/>
              </a:buClr>
              <a:buSzPts val="2200"/>
              <a:buFont typeface="Arial"/>
              <a:buNone/>
            </a:pPr>
            <a:r>
              <a:rPr b="0" i="0" lang="en-GB" sz="2200" u="none" cap="none" strike="noStrike">
                <a:solidFill>
                  <a:srgbClr val="000000"/>
                </a:solidFill>
                <a:latin typeface="Arial"/>
                <a:ea typeface="Arial"/>
                <a:cs typeface="Arial"/>
                <a:sym typeface="Arial"/>
              </a:rPr>
              <a:t>Before we can import data we need to ask:</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What data do I need? → Follows from research question</a:t>
            </a:r>
            <a:endParaRPr/>
          </a:p>
          <a:p>
            <a:pPr indent="-260350" lvl="2" marL="1181100" marR="0" rtl="0" algn="l">
              <a:lnSpc>
                <a:spcPct val="119000"/>
              </a:lnSpc>
              <a:spcBef>
                <a:spcPts val="500"/>
              </a:spcBef>
              <a:spcAft>
                <a:spcPts val="0"/>
              </a:spcAft>
              <a:buClr>
                <a:srgbClr val="000000"/>
              </a:buClr>
              <a:buSzPts val="700"/>
              <a:buFont typeface="Noto Sans Symbols"/>
              <a:buChar char="●"/>
            </a:pPr>
            <a:r>
              <a:rPr b="0" i="0" lang="en-GB" sz="1600" u="none" cap="none" strike="noStrike">
                <a:solidFill>
                  <a:srgbClr val="000000"/>
                </a:solidFill>
                <a:latin typeface="Arial"/>
                <a:ea typeface="Arial"/>
                <a:cs typeface="Arial"/>
                <a:sym typeface="Arial"/>
              </a:rPr>
              <a:t>What should it contain</a:t>
            </a:r>
            <a:endParaRPr/>
          </a:p>
          <a:p>
            <a:pPr indent="-260350" lvl="2" marL="1181100" marR="0" rtl="0" algn="l">
              <a:lnSpc>
                <a:spcPct val="119000"/>
              </a:lnSpc>
              <a:spcBef>
                <a:spcPts val="500"/>
              </a:spcBef>
              <a:spcAft>
                <a:spcPts val="0"/>
              </a:spcAft>
              <a:buClr>
                <a:srgbClr val="000000"/>
              </a:buClr>
              <a:buSzPts val="700"/>
              <a:buFont typeface="Noto Sans Symbols"/>
              <a:buChar char="●"/>
            </a:pPr>
            <a:r>
              <a:rPr b="0" i="0" lang="en-GB" sz="1600" u="none" cap="none" strike="noStrike">
                <a:solidFill>
                  <a:srgbClr val="000000"/>
                </a:solidFill>
                <a:latin typeface="Arial"/>
                <a:ea typeface="Arial"/>
                <a:cs typeface="Arial"/>
                <a:sym typeface="Arial"/>
              </a:rPr>
              <a:t>How should it be structured</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Where can I obtain this data?</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Is the data available representative?</a:t>
            </a:r>
            <a:endParaRPr/>
          </a:p>
        </p:txBody>
      </p:sp>
      <p:pic>
        <p:nvPicPr>
          <p:cNvPr id="361" name="Google Shape;361;p48"/>
          <p:cNvPicPr preferRelativeResize="0"/>
          <p:nvPr/>
        </p:nvPicPr>
        <p:blipFill rotWithShape="1">
          <a:blip r:embed="rId3">
            <a:alphaModFix/>
          </a:blip>
          <a:srcRect b="0" l="0" r="0" t="0"/>
          <a:stretch/>
        </p:blipFill>
        <p:spPr>
          <a:xfrm>
            <a:off x="6451200" y="2986455"/>
            <a:ext cx="2341358" cy="160698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5" name="Shape 365"/>
        <p:cNvGrpSpPr/>
        <p:nvPr/>
      </p:nvGrpSpPr>
      <p:grpSpPr>
        <a:xfrm>
          <a:off x="0" y="0"/>
          <a:ext cx="0" cy="0"/>
          <a:chOff x="0" y="0"/>
          <a:chExt cx="0" cy="0"/>
        </a:xfrm>
      </p:grpSpPr>
      <p:sp>
        <p:nvSpPr>
          <p:cNvPr id="366" name="Google Shape;366;p49"/>
          <p:cNvSpPr txBox="1"/>
          <p:nvPr>
            <p:ph idx="12" type="sldNum"/>
          </p:nvPr>
        </p:nvSpPr>
        <p:spPr>
          <a:xfrm>
            <a:off x="7743166" y="4308375"/>
            <a:ext cx="497700" cy="357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367" name="Google Shape;367;p49"/>
          <p:cNvSpPr txBox="1"/>
          <p:nvPr>
            <p:ph type="title"/>
          </p:nvPr>
        </p:nvSpPr>
        <p:spPr>
          <a:xfrm>
            <a:off x="456480" y="204473"/>
            <a:ext cx="8228400" cy="858300"/>
          </a:xfrm>
          <a:prstGeom prst="rect">
            <a:avLst/>
          </a:prstGeom>
          <a:noFill/>
          <a:ln>
            <a:noFill/>
          </a:ln>
        </p:spPr>
        <p:txBody>
          <a:bodyPr anchorCtr="0" anchor="ctr" bIns="0" lIns="0" spcFirstLastPara="1" rIns="0" wrap="square" tIns="0">
            <a:noAutofit/>
          </a:bodyPr>
          <a:lstStyle/>
          <a:p>
            <a:pPr indent="0" lvl="0" marL="0" rtl="0" algn="ctr">
              <a:lnSpc>
                <a:spcPct val="119000"/>
              </a:lnSpc>
              <a:spcBef>
                <a:spcPts val="0"/>
              </a:spcBef>
              <a:spcAft>
                <a:spcPts val="0"/>
              </a:spcAft>
              <a:buClr>
                <a:srgbClr val="000000"/>
              </a:buClr>
              <a:buSzPts val="3000"/>
              <a:buFont typeface="Arial"/>
              <a:buNone/>
            </a:pPr>
            <a:r>
              <a:rPr b="0" i="0" lang="en-GB" sz="3000" u="none">
                <a:solidFill>
                  <a:srgbClr val="000000"/>
                </a:solidFill>
                <a:latin typeface="Arial"/>
                <a:ea typeface="Arial"/>
                <a:cs typeface="Arial"/>
                <a:sym typeface="Arial"/>
              </a:rPr>
              <a:t>Data Selection: Reducing</a:t>
            </a:r>
            <a:endParaRPr/>
          </a:p>
        </p:txBody>
      </p:sp>
      <p:sp>
        <p:nvSpPr>
          <p:cNvPr id="368" name="Google Shape;368;p49"/>
          <p:cNvSpPr txBox="1"/>
          <p:nvPr>
            <p:ph idx="1" type="body"/>
          </p:nvPr>
        </p:nvSpPr>
        <p:spPr>
          <a:xfrm>
            <a:off x="456480" y="1203798"/>
            <a:ext cx="6261000" cy="2982000"/>
          </a:xfrm>
          <a:prstGeom prst="rect">
            <a:avLst/>
          </a:prstGeom>
          <a:noFill/>
          <a:ln>
            <a:noFill/>
          </a:ln>
        </p:spPr>
        <p:txBody>
          <a:bodyPr anchorCtr="0" anchor="t" bIns="0" lIns="0" spcFirstLastPara="1" rIns="0" wrap="square" tIns="0">
            <a:noAutofit/>
          </a:bodyPr>
          <a:lstStyle/>
          <a:p>
            <a:pPr indent="-292100" lvl="0" marL="393700" marR="0" rtl="0" algn="l">
              <a:lnSpc>
                <a:spcPct val="119000"/>
              </a:lnSpc>
              <a:spcBef>
                <a:spcPts val="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What’s in my data (EDA) and do I need it all?</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Out of scope</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Privacy or ethical considerations</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Practical reasons</a:t>
            </a:r>
            <a:endParaRPr/>
          </a:p>
          <a:p>
            <a:pPr indent="-292100" lvl="0" marL="393700" marR="0" rtl="0" algn="l">
              <a:lnSpc>
                <a:spcPct val="119000"/>
              </a:lnSpc>
              <a:spcBef>
                <a:spcPts val="90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Reduce by</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Filtering</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Removing attributes</a:t>
            </a:r>
            <a:endParaRPr/>
          </a:p>
        </p:txBody>
      </p:sp>
      <p:pic>
        <p:nvPicPr>
          <p:cNvPr id="369" name="Google Shape;369;p49"/>
          <p:cNvPicPr preferRelativeResize="0"/>
          <p:nvPr/>
        </p:nvPicPr>
        <p:blipFill rotWithShape="1">
          <a:blip r:embed="rId3">
            <a:alphaModFix/>
          </a:blip>
          <a:srcRect b="0" l="0" r="0" t="0"/>
          <a:stretch/>
        </p:blipFill>
        <p:spPr>
          <a:xfrm>
            <a:off x="6683040" y="2452234"/>
            <a:ext cx="1943932" cy="194393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3" name="Shape 373"/>
        <p:cNvGrpSpPr/>
        <p:nvPr/>
      </p:nvGrpSpPr>
      <p:grpSpPr>
        <a:xfrm>
          <a:off x="0" y="0"/>
          <a:ext cx="0" cy="0"/>
          <a:chOff x="0" y="0"/>
          <a:chExt cx="0" cy="0"/>
        </a:xfrm>
      </p:grpSpPr>
      <p:sp>
        <p:nvSpPr>
          <p:cNvPr id="374" name="Google Shape;374;p50"/>
          <p:cNvSpPr txBox="1"/>
          <p:nvPr>
            <p:ph idx="12" type="sldNum"/>
          </p:nvPr>
        </p:nvSpPr>
        <p:spPr>
          <a:xfrm>
            <a:off x="7743166" y="4308375"/>
            <a:ext cx="497700" cy="357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375" name="Google Shape;375;p50"/>
          <p:cNvSpPr txBox="1"/>
          <p:nvPr>
            <p:ph type="title"/>
          </p:nvPr>
        </p:nvSpPr>
        <p:spPr>
          <a:xfrm>
            <a:off x="456480" y="204473"/>
            <a:ext cx="8228400" cy="858300"/>
          </a:xfrm>
          <a:prstGeom prst="rect">
            <a:avLst/>
          </a:prstGeom>
          <a:noFill/>
          <a:ln>
            <a:noFill/>
          </a:ln>
        </p:spPr>
        <p:txBody>
          <a:bodyPr anchorCtr="0" anchor="ctr" bIns="0" lIns="0" spcFirstLastPara="1" rIns="0" wrap="square" tIns="0">
            <a:noAutofit/>
          </a:bodyPr>
          <a:lstStyle/>
          <a:p>
            <a:pPr indent="0" lvl="0" marL="0" rtl="0" algn="ctr">
              <a:lnSpc>
                <a:spcPct val="119000"/>
              </a:lnSpc>
              <a:spcBef>
                <a:spcPts val="0"/>
              </a:spcBef>
              <a:spcAft>
                <a:spcPts val="0"/>
              </a:spcAft>
              <a:buClr>
                <a:srgbClr val="000000"/>
              </a:buClr>
              <a:buSzPts val="3000"/>
              <a:buFont typeface="Arial"/>
              <a:buNone/>
            </a:pPr>
            <a:r>
              <a:rPr b="0" i="0" lang="en-GB" sz="3000" u="none">
                <a:solidFill>
                  <a:srgbClr val="000000"/>
                </a:solidFill>
                <a:latin typeface="Arial"/>
                <a:ea typeface="Arial"/>
                <a:cs typeface="Arial"/>
                <a:sym typeface="Arial"/>
              </a:rPr>
              <a:t>Importing data</a:t>
            </a:r>
            <a:endParaRPr/>
          </a:p>
        </p:txBody>
      </p:sp>
      <p:sp>
        <p:nvSpPr>
          <p:cNvPr id="376" name="Google Shape;376;p50"/>
          <p:cNvSpPr txBox="1"/>
          <p:nvPr>
            <p:ph idx="1" type="body"/>
          </p:nvPr>
        </p:nvSpPr>
        <p:spPr>
          <a:xfrm>
            <a:off x="456480" y="1203798"/>
            <a:ext cx="8228400" cy="2982000"/>
          </a:xfrm>
          <a:prstGeom prst="rect">
            <a:avLst/>
          </a:prstGeom>
          <a:noFill/>
          <a:ln>
            <a:noFill/>
          </a:ln>
        </p:spPr>
        <p:txBody>
          <a:bodyPr anchorCtr="0" anchor="t" bIns="0" lIns="0" spcFirstLastPara="1" rIns="0" wrap="square" tIns="0">
            <a:noAutofit/>
          </a:bodyPr>
          <a:lstStyle/>
          <a:p>
            <a:pPr indent="-292100" lvl="0" marL="393700" marR="0" rtl="0" algn="l">
              <a:lnSpc>
                <a:spcPct val="119000"/>
              </a:lnSpc>
              <a:spcBef>
                <a:spcPts val="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Highly dependent on format and software</a:t>
            </a:r>
            <a:endParaRPr/>
          </a:p>
          <a:p>
            <a:pPr indent="-292100" lvl="0" marL="393700" marR="0" rtl="0" algn="l">
              <a:lnSpc>
                <a:spcPct val="119000"/>
              </a:lnSpc>
              <a:spcBef>
                <a:spcPts val="90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Dataset might require conversion before we can even load it</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File format conversion</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Structural conversion</a:t>
            </a:r>
            <a:endParaRPr/>
          </a:p>
          <a:p>
            <a:pPr indent="-260350" lvl="2" marL="1181100" marR="0" rtl="0" algn="l">
              <a:lnSpc>
                <a:spcPct val="119000"/>
              </a:lnSpc>
              <a:spcBef>
                <a:spcPts val="500"/>
              </a:spcBef>
              <a:spcAft>
                <a:spcPts val="0"/>
              </a:spcAft>
              <a:buClr>
                <a:srgbClr val="000000"/>
              </a:buClr>
              <a:buSzPts val="700"/>
              <a:buFont typeface="Noto Sans Symbols"/>
              <a:buChar char="●"/>
            </a:pPr>
            <a:r>
              <a:rPr b="0" i="0" lang="en-GB" sz="1600" u="none" cap="none" strike="noStrike">
                <a:solidFill>
                  <a:srgbClr val="000000"/>
                </a:solidFill>
                <a:latin typeface="Arial"/>
                <a:ea typeface="Arial"/>
                <a:cs typeface="Arial"/>
                <a:sym typeface="Arial"/>
              </a:rPr>
              <a:t>Document-based → Table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0" name="Shape 380"/>
        <p:cNvGrpSpPr/>
        <p:nvPr/>
      </p:nvGrpSpPr>
      <p:grpSpPr>
        <a:xfrm>
          <a:off x="0" y="0"/>
          <a:ext cx="0" cy="0"/>
          <a:chOff x="0" y="0"/>
          <a:chExt cx="0" cy="0"/>
        </a:xfrm>
      </p:grpSpPr>
      <p:sp>
        <p:nvSpPr>
          <p:cNvPr id="381" name="Google Shape;381;p51"/>
          <p:cNvSpPr txBox="1"/>
          <p:nvPr>
            <p:ph idx="12" type="sldNum"/>
          </p:nvPr>
        </p:nvSpPr>
        <p:spPr>
          <a:xfrm>
            <a:off x="7743166" y="4308375"/>
            <a:ext cx="497700" cy="357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382" name="Google Shape;382;p51"/>
          <p:cNvSpPr txBox="1"/>
          <p:nvPr>
            <p:ph type="title"/>
          </p:nvPr>
        </p:nvSpPr>
        <p:spPr>
          <a:xfrm>
            <a:off x="456480" y="204473"/>
            <a:ext cx="8228400" cy="858300"/>
          </a:xfrm>
          <a:prstGeom prst="rect">
            <a:avLst/>
          </a:prstGeom>
          <a:noFill/>
          <a:ln>
            <a:noFill/>
          </a:ln>
        </p:spPr>
        <p:txBody>
          <a:bodyPr anchorCtr="0" anchor="ctr" bIns="0" lIns="0" spcFirstLastPara="1" rIns="0" wrap="square" tIns="0">
            <a:noAutofit/>
          </a:bodyPr>
          <a:lstStyle/>
          <a:p>
            <a:pPr indent="0" lvl="0" marL="0" rtl="0" algn="ctr">
              <a:lnSpc>
                <a:spcPct val="119000"/>
              </a:lnSpc>
              <a:spcBef>
                <a:spcPts val="0"/>
              </a:spcBef>
              <a:spcAft>
                <a:spcPts val="0"/>
              </a:spcAft>
              <a:buClr>
                <a:srgbClr val="000000"/>
              </a:buClr>
              <a:buSzPts val="3000"/>
              <a:buFont typeface="Arial"/>
              <a:buNone/>
            </a:pPr>
            <a:r>
              <a:rPr b="0" i="0" lang="en-GB" sz="3000" u="none">
                <a:solidFill>
                  <a:srgbClr val="000000"/>
                </a:solidFill>
                <a:latin typeface="Arial"/>
                <a:ea typeface="Arial"/>
                <a:cs typeface="Arial"/>
                <a:sym typeface="Arial"/>
              </a:rPr>
              <a:t>Data Cleaning</a:t>
            </a:r>
            <a:endParaRPr/>
          </a:p>
        </p:txBody>
      </p:sp>
      <p:sp>
        <p:nvSpPr>
          <p:cNvPr id="383" name="Google Shape;383;p51"/>
          <p:cNvSpPr txBox="1"/>
          <p:nvPr>
            <p:ph idx="1" type="body"/>
          </p:nvPr>
        </p:nvSpPr>
        <p:spPr>
          <a:xfrm>
            <a:off x="456480" y="1203798"/>
            <a:ext cx="6095700" cy="2982000"/>
          </a:xfrm>
          <a:prstGeom prst="rect">
            <a:avLst/>
          </a:prstGeom>
          <a:noFill/>
          <a:ln>
            <a:noFill/>
          </a:ln>
        </p:spPr>
        <p:txBody>
          <a:bodyPr anchorCtr="0" anchor="t" bIns="0" lIns="0" spcFirstLastPara="1" rIns="0" wrap="square" tIns="0">
            <a:noAutofit/>
          </a:bodyPr>
          <a:lstStyle/>
          <a:p>
            <a:pPr indent="-292100" lvl="0" marL="393700" marR="0" rtl="0" algn="l">
              <a:lnSpc>
                <a:spcPct val="119000"/>
              </a:lnSpc>
              <a:spcBef>
                <a:spcPts val="0"/>
              </a:spcBef>
              <a:spcAft>
                <a:spcPts val="0"/>
              </a:spcAft>
              <a:buClr>
                <a:srgbClr val="000000"/>
              </a:buClr>
              <a:buSzPts val="2200"/>
              <a:buFont typeface="Arial"/>
              <a:buNone/>
            </a:pPr>
            <a:r>
              <a:rPr b="0" i="0" lang="en-GB" sz="2200" u="none" cap="none" strike="noStrike">
                <a:solidFill>
                  <a:srgbClr val="000000"/>
                </a:solidFill>
                <a:latin typeface="Arial"/>
                <a:ea typeface="Arial"/>
                <a:cs typeface="Arial"/>
                <a:sym typeface="Arial"/>
              </a:rPr>
              <a:t>The goal of data cleaning is to ensure the quality of our dataset</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Time consuming</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Manual</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Uncertain</a:t>
            </a:r>
            <a:endParaRPr/>
          </a:p>
        </p:txBody>
      </p:sp>
      <p:pic>
        <p:nvPicPr>
          <p:cNvPr id="384" name="Google Shape;384;p51"/>
          <p:cNvPicPr preferRelativeResize="0"/>
          <p:nvPr/>
        </p:nvPicPr>
        <p:blipFill rotWithShape="1">
          <a:blip r:embed="rId3">
            <a:alphaModFix/>
          </a:blip>
          <a:srcRect b="8086" l="22890" r="33021" t="6436"/>
          <a:stretch/>
        </p:blipFill>
        <p:spPr>
          <a:xfrm>
            <a:off x="6801120" y="2404716"/>
            <a:ext cx="1933919" cy="249975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8" name="Shape 388"/>
        <p:cNvGrpSpPr/>
        <p:nvPr/>
      </p:nvGrpSpPr>
      <p:grpSpPr>
        <a:xfrm>
          <a:off x="0" y="0"/>
          <a:ext cx="0" cy="0"/>
          <a:chOff x="0" y="0"/>
          <a:chExt cx="0" cy="0"/>
        </a:xfrm>
      </p:grpSpPr>
      <p:sp>
        <p:nvSpPr>
          <p:cNvPr id="389" name="Google Shape;389;p52"/>
          <p:cNvSpPr txBox="1"/>
          <p:nvPr>
            <p:ph idx="12" type="sldNum"/>
          </p:nvPr>
        </p:nvSpPr>
        <p:spPr>
          <a:xfrm>
            <a:off x="7743166" y="4308375"/>
            <a:ext cx="497700" cy="357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390" name="Google Shape;390;p52"/>
          <p:cNvSpPr txBox="1"/>
          <p:nvPr>
            <p:ph type="title"/>
          </p:nvPr>
        </p:nvSpPr>
        <p:spPr>
          <a:xfrm>
            <a:off x="456480" y="204473"/>
            <a:ext cx="8228400" cy="858300"/>
          </a:xfrm>
          <a:prstGeom prst="rect">
            <a:avLst/>
          </a:prstGeom>
          <a:noFill/>
          <a:ln>
            <a:noFill/>
          </a:ln>
        </p:spPr>
        <p:txBody>
          <a:bodyPr anchorCtr="0" anchor="ctr" bIns="0" lIns="0" spcFirstLastPara="1" rIns="0" wrap="square" tIns="0">
            <a:noAutofit/>
          </a:bodyPr>
          <a:lstStyle/>
          <a:p>
            <a:pPr indent="0" lvl="0" marL="0" rtl="0" algn="ctr">
              <a:lnSpc>
                <a:spcPct val="119000"/>
              </a:lnSpc>
              <a:spcBef>
                <a:spcPts val="0"/>
              </a:spcBef>
              <a:spcAft>
                <a:spcPts val="0"/>
              </a:spcAft>
              <a:buClr>
                <a:srgbClr val="000000"/>
              </a:buClr>
              <a:buSzPts val="3000"/>
              <a:buFont typeface="Arial"/>
              <a:buNone/>
            </a:pPr>
            <a:r>
              <a:rPr b="0" i="0" lang="en-GB" sz="3000" u="none">
                <a:solidFill>
                  <a:srgbClr val="000000"/>
                </a:solidFill>
                <a:latin typeface="Arial"/>
                <a:ea typeface="Arial"/>
                <a:cs typeface="Arial"/>
                <a:sym typeface="Arial"/>
              </a:rPr>
              <a:t>Data Quality</a:t>
            </a:r>
            <a:endParaRPr/>
          </a:p>
        </p:txBody>
      </p:sp>
      <p:sp>
        <p:nvSpPr>
          <p:cNvPr id="391" name="Google Shape;391;p52"/>
          <p:cNvSpPr txBox="1"/>
          <p:nvPr>
            <p:ph idx="1" type="body"/>
          </p:nvPr>
        </p:nvSpPr>
        <p:spPr>
          <a:xfrm>
            <a:off x="456480" y="1203798"/>
            <a:ext cx="8228400" cy="2982000"/>
          </a:xfrm>
          <a:prstGeom prst="rect">
            <a:avLst/>
          </a:prstGeom>
          <a:noFill/>
          <a:ln>
            <a:noFill/>
          </a:ln>
        </p:spPr>
        <p:txBody>
          <a:bodyPr anchorCtr="0" anchor="t" bIns="0" lIns="0" spcFirstLastPara="1" rIns="0" wrap="square" tIns="0">
            <a:noAutofit/>
          </a:bodyPr>
          <a:lstStyle/>
          <a:p>
            <a:pPr indent="-292100" lvl="0" marL="393700" marR="0" rtl="0" algn="l">
              <a:lnSpc>
                <a:spcPct val="119000"/>
              </a:lnSpc>
              <a:spcBef>
                <a:spcPts val="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Accuracy: is the data correct?</a:t>
            </a:r>
            <a:endParaRPr/>
          </a:p>
          <a:p>
            <a:pPr indent="-292100" lvl="0" marL="393700" marR="0" rtl="0" algn="l">
              <a:lnSpc>
                <a:spcPct val="119000"/>
              </a:lnSpc>
              <a:spcBef>
                <a:spcPts val="90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Completeness: does it include all the relevant data?</a:t>
            </a:r>
            <a:endParaRPr/>
          </a:p>
          <a:p>
            <a:pPr indent="-292100" lvl="0" marL="393700" marR="0" rtl="0" algn="l">
              <a:lnSpc>
                <a:spcPct val="119000"/>
              </a:lnSpc>
              <a:spcBef>
                <a:spcPts val="90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Consistency: is my data equal across sources?</a:t>
            </a:r>
            <a:endParaRPr/>
          </a:p>
          <a:p>
            <a:pPr indent="-292100" lvl="0" marL="393700" marR="0" rtl="0" algn="l">
              <a:lnSpc>
                <a:spcPct val="119000"/>
              </a:lnSpc>
              <a:spcBef>
                <a:spcPts val="90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Validity: does it adhere to my requirements?</a:t>
            </a:r>
            <a:endParaRPr/>
          </a:p>
          <a:p>
            <a:pPr indent="-292100" lvl="0" marL="393700" marR="0" rtl="0" algn="l">
              <a:lnSpc>
                <a:spcPct val="119000"/>
              </a:lnSpc>
              <a:spcBef>
                <a:spcPts val="90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Uniqueness: is there duplicate data?</a:t>
            </a:r>
            <a:endParaRPr/>
          </a:p>
        </p:txBody>
      </p:sp>
      <p:pic>
        <p:nvPicPr>
          <p:cNvPr id="392" name="Google Shape;392;p52"/>
          <p:cNvPicPr preferRelativeResize="0"/>
          <p:nvPr/>
        </p:nvPicPr>
        <p:blipFill rotWithShape="1">
          <a:blip r:embed="rId3">
            <a:alphaModFix/>
          </a:blip>
          <a:srcRect b="0" l="0" r="0" t="0"/>
          <a:stretch/>
        </p:blipFill>
        <p:spPr>
          <a:xfrm>
            <a:off x="5474880" y="3152049"/>
            <a:ext cx="2915898" cy="1647303"/>
          </a:xfrm>
          <a:prstGeom prst="rect">
            <a:avLst/>
          </a:prstGeom>
          <a:noFill/>
          <a:ln>
            <a:noFill/>
          </a:ln>
        </p:spPr>
      </p:pic>
      <p:sp>
        <p:nvSpPr>
          <p:cNvPr id="393" name="Google Shape;393;p52"/>
          <p:cNvSpPr txBox="1"/>
          <p:nvPr/>
        </p:nvSpPr>
        <p:spPr>
          <a:xfrm>
            <a:off x="5826240" y="4773432"/>
            <a:ext cx="2564400" cy="159600"/>
          </a:xfrm>
          <a:prstGeom prst="rect">
            <a:avLst/>
          </a:prstGeom>
          <a:noFill/>
          <a:ln>
            <a:noFill/>
          </a:ln>
        </p:spPr>
        <p:txBody>
          <a:bodyPr anchorCtr="0" anchor="t" bIns="40825" lIns="81625" spcFirstLastPara="1" rIns="81625" wrap="square" tIns="45650">
            <a:noAutofit/>
          </a:bodyPr>
          <a:lstStyle/>
          <a:p>
            <a:pPr indent="0" lvl="0" marL="0" marR="0" rtl="0" algn="l">
              <a:lnSpc>
                <a:spcPct val="93000"/>
              </a:lnSpc>
              <a:spcBef>
                <a:spcPts val="0"/>
              </a:spcBef>
              <a:spcAft>
                <a:spcPts val="0"/>
              </a:spcAft>
              <a:buClr>
                <a:srgbClr val="000000"/>
              </a:buClr>
              <a:buSzPts val="500"/>
              <a:buFont typeface="Arial"/>
              <a:buNone/>
            </a:pPr>
            <a:r>
              <a:rPr b="0" i="0" lang="en-GB" sz="500" u="none">
                <a:solidFill>
                  <a:srgbClr val="000000"/>
                </a:solidFill>
                <a:latin typeface="Arial"/>
                <a:ea typeface="Arial"/>
                <a:cs typeface="Arial"/>
                <a:sym typeface="Arial"/>
              </a:rPr>
              <a:t>https://liliendahl.com/2019/04/20/a-data-quality-mind-map/</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Transformations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7" name="Shape 397"/>
        <p:cNvGrpSpPr/>
        <p:nvPr/>
      </p:nvGrpSpPr>
      <p:grpSpPr>
        <a:xfrm>
          <a:off x="0" y="0"/>
          <a:ext cx="0" cy="0"/>
          <a:chOff x="0" y="0"/>
          <a:chExt cx="0" cy="0"/>
        </a:xfrm>
      </p:grpSpPr>
      <p:sp>
        <p:nvSpPr>
          <p:cNvPr id="398" name="Google Shape;398;p53"/>
          <p:cNvSpPr txBox="1"/>
          <p:nvPr>
            <p:ph idx="12" type="sldNum"/>
          </p:nvPr>
        </p:nvSpPr>
        <p:spPr>
          <a:xfrm>
            <a:off x="7743166" y="4308375"/>
            <a:ext cx="497700" cy="357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399" name="Google Shape;399;p53"/>
          <p:cNvSpPr txBox="1"/>
          <p:nvPr>
            <p:ph type="title"/>
          </p:nvPr>
        </p:nvSpPr>
        <p:spPr>
          <a:xfrm>
            <a:off x="456480" y="204473"/>
            <a:ext cx="8228400" cy="858300"/>
          </a:xfrm>
          <a:prstGeom prst="rect">
            <a:avLst/>
          </a:prstGeom>
          <a:noFill/>
          <a:ln>
            <a:noFill/>
          </a:ln>
        </p:spPr>
        <p:txBody>
          <a:bodyPr anchorCtr="0" anchor="ctr" bIns="0" lIns="0" spcFirstLastPara="1" rIns="0" wrap="square" tIns="0">
            <a:noAutofit/>
          </a:bodyPr>
          <a:lstStyle/>
          <a:p>
            <a:pPr indent="0" lvl="0" marL="0" rtl="0" algn="ctr">
              <a:lnSpc>
                <a:spcPct val="119000"/>
              </a:lnSpc>
              <a:spcBef>
                <a:spcPts val="0"/>
              </a:spcBef>
              <a:spcAft>
                <a:spcPts val="0"/>
              </a:spcAft>
              <a:buClr>
                <a:srgbClr val="000000"/>
              </a:buClr>
              <a:buSzPts val="3000"/>
              <a:buFont typeface="Arial"/>
              <a:buNone/>
            </a:pPr>
            <a:r>
              <a:rPr b="0" i="0" lang="en-GB" sz="3000" u="none">
                <a:solidFill>
                  <a:srgbClr val="000000"/>
                </a:solidFill>
                <a:latin typeface="Arial"/>
                <a:ea typeface="Arial"/>
                <a:cs typeface="Arial"/>
                <a:sym typeface="Arial"/>
              </a:rPr>
              <a:t>Data cleaning tasks</a:t>
            </a:r>
            <a:endParaRPr/>
          </a:p>
        </p:txBody>
      </p:sp>
      <p:sp>
        <p:nvSpPr>
          <p:cNvPr id="400" name="Google Shape;400;p53"/>
          <p:cNvSpPr txBox="1"/>
          <p:nvPr>
            <p:ph idx="1" type="body"/>
          </p:nvPr>
        </p:nvSpPr>
        <p:spPr>
          <a:xfrm>
            <a:off x="456480" y="1203798"/>
            <a:ext cx="8228400" cy="2982000"/>
          </a:xfrm>
          <a:prstGeom prst="rect">
            <a:avLst/>
          </a:prstGeom>
          <a:noFill/>
          <a:ln>
            <a:noFill/>
          </a:ln>
        </p:spPr>
        <p:txBody>
          <a:bodyPr anchorCtr="0" anchor="t" bIns="0" lIns="0" spcFirstLastPara="1" rIns="0" wrap="square" tIns="0">
            <a:noAutofit/>
          </a:bodyPr>
          <a:lstStyle/>
          <a:p>
            <a:pPr indent="-292100" lvl="0" marL="393700" marR="0" rtl="0" algn="l">
              <a:lnSpc>
                <a:spcPct val="119000"/>
              </a:lnSpc>
              <a:spcBef>
                <a:spcPts val="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Data inspection (EDA)</a:t>
            </a:r>
            <a:endParaRPr/>
          </a:p>
          <a:p>
            <a:pPr indent="-292100" lvl="0" marL="393700" marR="0" rtl="0" algn="l">
              <a:lnSpc>
                <a:spcPct val="119000"/>
              </a:lnSpc>
              <a:spcBef>
                <a:spcPts val="90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Fix structural errors</a:t>
            </a:r>
            <a:endParaRPr/>
          </a:p>
          <a:p>
            <a:pPr indent="-292100" lvl="0" marL="393700" marR="0" rtl="0" algn="l">
              <a:lnSpc>
                <a:spcPct val="119000"/>
              </a:lnSpc>
              <a:spcBef>
                <a:spcPts val="90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De-duplicate</a:t>
            </a:r>
            <a:endParaRPr/>
          </a:p>
          <a:p>
            <a:pPr indent="-292100" lvl="0" marL="393700" marR="0" rtl="0" algn="l">
              <a:lnSpc>
                <a:spcPct val="119000"/>
              </a:lnSpc>
              <a:spcBef>
                <a:spcPts val="90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Remove outliers</a:t>
            </a:r>
            <a:endParaRPr/>
          </a:p>
          <a:p>
            <a:pPr indent="-292100" lvl="0" marL="393700" marR="0" rtl="0" algn="l">
              <a:lnSpc>
                <a:spcPct val="119000"/>
              </a:lnSpc>
              <a:spcBef>
                <a:spcPts val="90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Deal with missing values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4" name="Shape 404"/>
        <p:cNvGrpSpPr/>
        <p:nvPr/>
      </p:nvGrpSpPr>
      <p:grpSpPr>
        <a:xfrm>
          <a:off x="0" y="0"/>
          <a:ext cx="0" cy="0"/>
          <a:chOff x="0" y="0"/>
          <a:chExt cx="0" cy="0"/>
        </a:xfrm>
      </p:grpSpPr>
      <p:sp>
        <p:nvSpPr>
          <p:cNvPr id="405" name="Google Shape;405;p54"/>
          <p:cNvSpPr txBox="1"/>
          <p:nvPr>
            <p:ph idx="12" type="sldNum"/>
          </p:nvPr>
        </p:nvSpPr>
        <p:spPr>
          <a:xfrm>
            <a:off x="7743166" y="4308375"/>
            <a:ext cx="497700" cy="357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406" name="Google Shape;406;p54"/>
          <p:cNvSpPr txBox="1"/>
          <p:nvPr>
            <p:ph type="title"/>
          </p:nvPr>
        </p:nvSpPr>
        <p:spPr>
          <a:xfrm>
            <a:off x="456480" y="204473"/>
            <a:ext cx="8228400" cy="858300"/>
          </a:xfrm>
          <a:prstGeom prst="rect">
            <a:avLst/>
          </a:prstGeom>
          <a:noFill/>
          <a:ln>
            <a:noFill/>
          </a:ln>
        </p:spPr>
        <p:txBody>
          <a:bodyPr anchorCtr="0" anchor="ctr" bIns="0" lIns="0" spcFirstLastPara="1" rIns="0" wrap="square" tIns="0">
            <a:noAutofit/>
          </a:bodyPr>
          <a:lstStyle/>
          <a:p>
            <a:pPr indent="0" lvl="0" marL="0" rtl="0" algn="ctr">
              <a:lnSpc>
                <a:spcPct val="119000"/>
              </a:lnSpc>
              <a:spcBef>
                <a:spcPts val="0"/>
              </a:spcBef>
              <a:spcAft>
                <a:spcPts val="0"/>
              </a:spcAft>
              <a:buClr>
                <a:srgbClr val="000000"/>
              </a:buClr>
              <a:buSzPts val="3000"/>
              <a:buFont typeface="Arial"/>
              <a:buNone/>
            </a:pPr>
            <a:r>
              <a:rPr b="0" i="0" lang="en-GB" sz="3000" u="none">
                <a:solidFill>
                  <a:srgbClr val="000000"/>
                </a:solidFill>
                <a:latin typeface="Arial"/>
                <a:ea typeface="Arial"/>
                <a:cs typeface="Arial"/>
                <a:sym typeface="Arial"/>
              </a:rPr>
              <a:t>De-duplicating</a:t>
            </a:r>
            <a:endParaRPr/>
          </a:p>
        </p:txBody>
      </p:sp>
      <p:sp>
        <p:nvSpPr>
          <p:cNvPr id="407" name="Google Shape;407;p54"/>
          <p:cNvSpPr txBox="1"/>
          <p:nvPr>
            <p:ph idx="1" type="body"/>
          </p:nvPr>
        </p:nvSpPr>
        <p:spPr>
          <a:xfrm>
            <a:off x="456480" y="1203798"/>
            <a:ext cx="3690900" cy="2982000"/>
          </a:xfrm>
          <a:prstGeom prst="rect">
            <a:avLst/>
          </a:prstGeom>
          <a:noFill/>
          <a:ln>
            <a:noFill/>
          </a:ln>
        </p:spPr>
        <p:txBody>
          <a:bodyPr anchorCtr="0" anchor="t" bIns="0" lIns="0" spcFirstLastPara="1" rIns="0" wrap="square" tIns="0">
            <a:noAutofit/>
          </a:bodyPr>
          <a:lstStyle/>
          <a:p>
            <a:pPr indent="-292100" lvl="0" marL="393700" marR="0" rtl="0" algn="l">
              <a:lnSpc>
                <a:spcPct val="119000"/>
              </a:lnSpc>
              <a:spcBef>
                <a:spcPts val="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Removing duplicate records</a:t>
            </a:r>
            <a:endParaRPr/>
          </a:p>
          <a:p>
            <a:pPr indent="-292100" lvl="0" marL="393700" marR="0" rtl="0" algn="l">
              <a:lnSpc>
                <a:spcPct val="119000"/>
              </a:lnSpc>
              <a:spcBef>
                <a:spcPts val="90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Removing records that concern the same ‘key’</a:t>
            </a:r>
            <a:endParaRPr/>
          </a:p>
        </p:txBody>
      </p:sp>
      <p:graphicFrame>
        <p:nvGraphicFramePr>
          <p:cNvPr id="408" name="Google Shape;408;p54"/>
          <p:cNvGraphicFramePr/>
          <p:nvPr/>
        </p:nvGraphicFramePr>
        <p:xfrm>
          <a:off x="4782240" y="1428430"/>
          <a:ext cx="3000000" cy="3000000"/>
        </p:xfrm>
        <a:graphic>
          <a:graphicData uri="http://schemas.openxmlformats.org/drawingml/2006/table">
            <a:tbl>
              <a:tblPr>
                <a:noFill/>
                <a:tableStyleId>{6B506B53-5FF1-4758-9526-097565056A95}</a:tableStyleId>
              </a:tblPr>
              <a:tblGrid>
                <a:gridCol w="1290250"/>
                <a:gridCol w="1290250"/>
                <a:gridCol w="1290250"/>
              </a:tblGrid>
              <a:tr h="289425">
                <a:tc>
                  <a:txBody>
                    <a:bodyPr/>
                    <a:lstStyle/>
                    <a:p>
                      <a:pPr indent="0" lvl="0" marL="0" marR="0" rtl="0" algn="ctr">
                        <a:lnSpc>
                          <a:spcPct val="93000"/>
                        </a:lnSpc>
                        <a:spcBef>
                          <a:spcPts val="0"/>
                        </a:spcBef>
                        <a:spcAft>
                          <a:spcPts val="0"/>
                        </a:spcAft>
                        <a:buClr>
                          <a:srgbClr val="000000"/>
                        </a:buClr>
                        <a:buSzPts val="1500"/>
                        <a:buFont typeface="Arial"/>
                        <a:buNone/>
                      </a:pPr>
                      <a:r>
                        <a:rPr b="0" i="0" lang="en-GB" sz="1500" u="none" cap="none" strike="noStrike">
                          <a:solidFill>
                            <a:srgbClr val="000000"/>
                          </a:solidFill>
                          <a:latin typeface="Arial"/>
                          <a:ea typeface="Arial"/>
                          <a:cs typeface="Arial"/>
                          <a:sym typeface="Arial"/>
                        </a:rPr>
                        <a:t>City</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500"/>
                        <a:buFont typeface="Arial"/>
                        <a:buNone/>
                      </a:pPr>
                      <a:r>
                        <a:rPr b="0" i="0" lang="en-GB" sz="1500" u="none" cap="none" strike="noStrike">
                          <a:solidFill>
                            <a:srgbClr val="000000"/>
                          </a:solidFill>
                          <a:latin typeface="Arial"/>
                          <a:ea typeface="Arial"/>
                          <a:cs typeface="Arial"/>
                          <a:sym typeface="Arial"/>
                        </a:rPr>
                        <a:t>Population</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500"/>
                        <a:buFont typeface="Arial"/>
                        <a:buNone/>
                      </a:pPr>
                      <a:r>
                        <a:rPr b="0" i="0" lang="en-GB" sz="1500" u="none" cap="none" strike="noStrike">
                          <a:solidFill>
                            <a:srgbClr val="000000"/>
                          </a:solidFill>
                          <a:latin typeface="Arial"/>
                          <a:ea typeface="Arial"/>
                          <a:cs typeface="Arial"/>
                          <a:sym typeface="Arial"/>
                        </a:rPr>
                        <a:t>Year</a:t>
                      </a:r>
                      <a:endParaRPr sz="1300"/>
                    </a:p>
                  </a:txBody>
                  <a:tcPr marT="42450" marB="42450" marR="81650" marL="81650">
                    <a:solidFill>
                      <a:srgbClr val="B3B3B3"/>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Amsterdam</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853,312</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2018</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Rotterdam</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639,587 </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2018</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Den Haag</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526,439</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2018</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Utrecht</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344,384</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2018</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Eindhoven</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227,100</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2018</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Amsterdam</a:t>
                      </a:r>
                      <a:endParaRPr sz="1300"/>
                    </a:p>
                  </a:txBody>
                  <a:tcPr marT="42450" marB="42450" marR="81650" marL="81650">
                    <a:solidFill>
                      <a:srgbClr val="D4EA6B"/>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862,965</a:t>
                      </a:r>
                      <a:endParaRPr sz="1300"/>
                    </a:p>
                  </a:txBody>
                  <a:tcPr marT="42450" marB="42450" marR="81650" marL="81650">
                    <a:solidFill>
                      <a:srgbClr val="D4EA6B"/>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2019</a:t>
                      </a:r>
                      <a:endParaRPr sz="1300"/>
                    </a:p>
                  </a:txBody>
                  <a:tcPr marT="42450" marB="42450" marR="81650" marL="81650">
                    <a:solidFill>
                      <a:srgbClr val="D4EA6B"/>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Utrecht</a:t>
                      </a:r>
                      <a:endParaRPr sz="1300"/>
                    </a:p>
                  </a:txBody>
                  <a:tcPr marT="42450" marB="42450" marR="81650" marL="81650">
                    <a:solidFill>
                      <a:srgbClr val="8E86AE"/>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344,384 </a:t>
                      </a:r>
                      <a:endParaRPr sz="1300"/>
                    </a:p>
                  </a:txBody>
                  <a:tcPr marT="42450" marB="42450" marR="81650" marL="81650">
                    <a:solidFill>
                      <a:srgbClr val="8E86AE"/>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2018</a:t>
                      </a:r>
                      <a:endParaRPr sz="1300"/>
                    </a:p>
                  </a:txBody>
                  <a:tcPr marT="42450" marB="42450" marR="81650" marL="81650">
                    <a:solidFill>
                      <a:srgbClr val="8E86AE"/>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2" name="Shape 412"/>
        <p:cNvGrpSpPr/>
        <p:nvPr/>
      </p:nvGrpSpPr>
      <p:grpSpPr>
        <a:xfrm>
          <a:off x="0" y="0"/>
          <a:ext cx="0" cy="0"/>
          <a:chOff x="0" y="0"/>
          <a:chExt cx="0" cy="0"/>
        </a:xfrm>
      </p:grpSpPr>
      <p:sp>
        <p:nvSpPr>
          <p:cNvPr id="413" name="Google Shape;413;p55"/>
          <p:cNvSpPr txBox="1"/>
          <p:nvPr>
            <p:ph idx="12" type="sldNum"/>
          </p:nvPr>
        </p:nvSpPr>
        <p:spPr>
          <a:xfrm>
            <a:off x="7743166" y="4308375"/>
            <a:ext cx="497700" cy="357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414" name="Google Shape;414;p55"/>
          <p:cNvSpPr txBox="1"/>
          <p:nvPr>
            <p:ph type="title"/>
          </p:nvPr>
        </p:nvSpPr>
        <p:spPr>
          <a:xfrm>
            <a:off x="456480" y="204473"/>
            <a:ext cx="8228400" cy="858300"/>
          </a:xfrm>
          <a:prstGeom prst="rect">
            <a:avLst/>
          </a:prstGeom>
          <a:noFill/>
          <a:ln>
            <a:noFill/>
          </a:ln>
        </p:spPr>
        <p:txBody>
          <a:bodyPr anchorCtr="0" anchor="ctr" bIns="0" lIns="0" spcFirstLastPara="1" rIns="0" wrap="square" tIns="0">
            <a:noAutofit/>
          </a:bodyPr>
          <a:lstStyle/>
          <a:p>
            <a:pPr indent="0" lvl="0" marL="0" rtl="0" algn="ctr">
              <a:lnSpc>
                <a:spcPct val="119000"/>
              </a:lnSpc>
              <a:spcBef>
                <a:spcPts val="0"/>
              </a:spcBef>
              <a:spcAft>
                <a:spcPts val="0"/>
              </a:spcAft>
              <a:buClr>
                <a:srgbClr val="000000"/>
              </a:buClr>
              <a:buSzPts val="3000"/>
              <a:buFont typeface="Arial"/>
              <a:buNone/>
            </a:pPr>
            <a:r>
              <a:rPr b="0" i="0" lang="en-GB" sz="3000" u="none">
                <a:solidFill>
                  <a:srgbClr val="000000"/>
                </a:solidFill>
                <a:latin typeface="Arial"/>
                <a:ea typeface="Arial"/>
                <a:cs typeface="Arial"/>
                <a:sym typeface="Arial"/>
              </a:rPr>
              <a:t>Structural errors</a:t>
            </a:r>
            <a:endParaRPr/>
          </a:p>
        </p:txBody>
      </p:sp>
      <p:sp>
        <p:nvSpPr>
          <p:cNvPr id="415" name="Google Shape;415;p55"/>
          <p:cNvSpPr txBox="1"/>
          <p:nvPr>
            <p:ph idx="1" type="body"/>
          </p:nvPr>
        </p:nvSpPr>
        <p:spPr>
          <a:xfrm>
            <a:off x="456480" y="1203798"/>
            <a:ext cx="8228400" cy="2982000"/>
          </a:xfrm>
          <a:prstGeom prst="rect">
            <a:avLst/>
          </a:prstGeom>
          <a:noFill/>
          <a:ln>
            <a:noFill/>
          </a:ln>
        </p:spPr>
        <p:txBody>
          <a:bodyPr anchorCtr="0" anchor="t" bIns="0" lIns="0" spcFirstLastPara="1" rIns="0" wrap="square" tIns="0">
            <a:noAutofit/>
          </a:bodyPr>
          <a:lstStyle/>
          <a:p>
            <a:pPr indent="-292100" lvl="0" marL="393700" marR="0" rtl="0" algn="l">
              <a:lnSpc>
                <a:spcPct val="119000"/>
              </a:lnSpc>
              <a:spcBef>
                <a:spcPts val="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Typos</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“Information Visuaisation”, “Information visualisation”, “Information Visualisation”</a:t>
            </a:r>
            <a:endParaRPr/>
          </a:p>
          <a:p>
            <a:pPr indent="-292100" lvl="0" marL="393700" marR="0" rtl="0" algn="l">
              <a:lnSpc>
                <a:spcPct val="119000"/>
              </a:lnSpc>
              <a:spcBef>
                <a:spcPts val="90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Mislabeled or inconsistent labeling</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“N/A”, “Not applicable”, “NA”</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“M”, “Female”, “F”, “male”, “Male”</a:t>
            </a:r>
            <a:endParaRPr/>
          </a:p>
          <a:p>
            <a:pPr indent="-292100" lvl="0" marL="393700" marR="0" rtl="0" algn="l">
              <a:lnSpc>
                <a:spcPct val="119000"/>
              </a:lnSpc>
              <a:spcBef>
                <a:spcPts val="90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Duplicate attribute names</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Merging datasets that each have a ‘year’ column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9" name="Shape 419"/>
        <p:cNvGrpSpPr/>
        <p:nvPr/>
      </p:nvGrpSpPr>
      <p:grpSpPr>
        <a:xfrm>
          <a:off x="0" y="0"/>
          <a:ext cx="0" cy="0"/>
          <a:chOff x="0" y="0"/>
          <a:chExt cx="0" cy="0"/>
        </a:xfrm>
      </p:grpSpPr>
      <p:sp>
        <p:nvSpPr>
          <p:cNvPr id="420" name="Google Shape;420;p56"/>
          <p:cNvSpPr txBox="1"/>
          <p:nvPr>
            <p:ph type="title"/>
          </p:nvPr>
        </p:nvSpPr>
        <p:spPr>
          <a:xfrm>
            <a:off x="456480" y="204473"/>
            <a:ext cx="8228400" cy="858300"/>
          </a:xfrm>
          <a:prstGeom prst="rect">
            <a:avLst/>
          </a:prstGeom>
          <a:noFill/>
          <a:ln>
            <a:noFill/>
          </a:ln>
        </p:spPr>
        <p:txBody>
          <a:bodyPr anchorCtr="0" anchor="ctr" bIns="0" lIns="0" spcFirstLastPara="1" rIns="0" wrap="square" tIns="0">
            <a:noAutofit/>
          </a:bodyPr>
          <a:lstStyle/>
          <a:p>
            <a:pPr indent="0" lvl="0" marL="0" rtl="0" algn="ctr">
              <a:lnSpc>
                <a:spcPct val="119000"/>
              </a:lnSpc>
              <a:spcBef>
                <a:spcPts val="0"/>
              </a:spcBef>
              <a:spcAft>
                <a:spcPts val="0"/>
              </a:spcAft>
              <a:buClr>
                <a:srgbClr val="000000"/>
              </a:buClr>
              <a:buSzPts val="3000"/>
              <a:buFont typeface="Arial"/>
              <a:buNone/>
            </a:pPr>
            <a:r>
              <a:rPr b="0" i="0" lang="en-GB" sz="3000" u="none">
                <a:solidFill>
                  <a:srgbClr val="000000"/>
                </a:solidFill>
                <a:latin typeface="Arial"/>
                <a:ea typeface="Arial"/>
                <a:cs typeface="Arial"/>
                <a:sym typeface="Arial"/>
              </a:rPr>
              <a:t>Dealing with missing values</a:t>
            </a:r>
            <a:endParaRPr/>
          </a:p>
        </p:txBody>
      </p:sp>
      <p:graphicFrame>
        <p:nvGraphicFramePr>
          <p:cNvPr id="421" name="Google Shape;421;p56"/>
          <p:cNvGraphicFramePr/>
          <p:nvPr/>
        </p:nvGraphicFramePr>
        <p:xfrm>
          <a:off x="4525150" y="1823407"/>
          <a:ext cx="3000000" cy="3000000"/>
        </p:xfrm>
        <a:graphic>
          <a:graphicData uri="http://schemas.openxmlformats.org/drawingml/2006/table">
            <a:tbl>
              <a:tblPr>
                <a:noFill/>
                <a:tableStyleId>{6B506B53-5FF1-4758-9526-097565056A95}</a:tableStyleId>
              </a:tblPr>
              <a:tblGrid>
                <a:gridCol w="1290250"/>
                <a:gridCol w="1290250"/>
                <a:gridCol w="1290250"/>
              </a:tblGrid>
              <a:tr h="289425">
                <a:tc>
                  <a:txBody>
                    <a:bodyPr/>
                    <a:lstStyle/>
                    <a:p>
                      <a:pPr indent="0" lvl="0" marL="0" marR="0" rtl="0" algn="ctr">
                        <a:lnSpc>
                          <a:spcPct val="93000"/>
                        </a:lnSpc>
                        <a:spcBef>
                          <a:spcPts val="0"/>
                        </a:spcBef>
                        <a:spcAft>
                          <a:spcPts val="0"/>
                        </a:spcAft>
                        <a:buClr>
                          <a:srgbClr val="000000"/>
                        </a:buClr>
                        <a:buSzPts val="1500"/>
                        <a:buFont typeface="Arial"/>
                        <a:buNone/>
                      </a:pPr>
                      <a:r>
                        <a:rPr b="0" i="0" lang="en-GB" sz="1500" u="none" cap="none" strike="noStrike">
                          <a:solidFill>
                            <a:srgbClr val="000000"/>
                          </a:solidFill>
                          <a:latin typeface="Arial"/>
                          <a:ea typeface="Arial"/>
                          <a:cs typeface="Arial"/>
                          <a:sym typeface="Arial"/>
                        </a:rPr>
                        <a:t>City</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500"/>
                        <a:buFont typeface="Arial"/>
                        <a:buNone/>
                      </a:pPr>
                      <a:r>
                        <a:rPr b="0" i="0" lang="en-GB" sz="1500" u="none" cap="none" strike="noStrike">
                          <a:solidFill>
                            <a:srgbClr val="000000"/>
                          </a:solidFill>
                          <a:latin typeface="Arial"/>
                          <a:ea typeface="Arial"/>
                          <a:cs typeface="Arial"/>
                          <a:sym typeface="Arial"/>
                        </a:rPr>
                        <a:t>Population</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500"/>
                        <a:buFont typeface="Arial"/>
                        <a:buNone/>
                      </a:pPr>
                      <a:r>
                        <a:rPr b="0" i="0" lang="en-GB" sz="1500" u="none" cap="none" strike="noStrike">
                          <a:solidFill>
                            <a:srgbClr val="000000"/>
                          </a:solidFill>
                          <a:latin typeface="Arial"/>
                          <a:ea typeface="Arial"/>
                          <a:cs typeface="Arial"/>
                          <a:sym typeface="Arial"/>
                        </a:rPr>
                        <a:t>Air quality</a:t>
                      </a:r>
                      <a:endParaRPr sz="1300"/>
                    </a:p>
                  </a:txBody>
                  <a:tcPr marT="42450" marB="42450" marR="81650" marL="81650">
                    <a:solidFill>
                      <a:srgbClr val="B3B3B3"/>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Amsterdam</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853,312</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42.4</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Rotterdam</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639,587 </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40.9</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Den Haag</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526,439</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41.1</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Utrecht</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344,384</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41.4</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Eindhoven</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227,100</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43.8</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Tilburg</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cap="none" strike="noStrike">
                          <a:solidFill>
                            <a:srgbClr val="000000"/>
                          </a:solidFill>
                          <a:latin typeface="Arial"/>
                          <a:ea typeface="Arial"/>
                          <a:cs typeface="Arial"/>
                          <a:sym typeface="Arial"/>
                        </a:rPr>
                        <a:t>214,157</a:t>
                      </a:r>
                      <a:endParaRPr sz="1300"/>
                    </a:p>
                  </a:txBody>
                  <a:tcPr marT="42450" marB="42450" marR="81650" marL="81650">
                    <a:solidFill>
                      <a:srgbClr val="E6E6E6"/>
                    </a:solidFill>
                  </a:tcPr>
                </a:tc>
                <a:tc>
                  <a:txBody>
                    <a:bodyPr/>
                    <a:lstStyle/>
                    <a:p>
                      <a:pPr indent="0" lvl="0" marL="0" marR="0" rtl="0" algn="l">
                        <a:lnSpc>
                          <a:spcPct val="93000"/>
                        </a:lnSpc>
                        <a:spcBef>
                          <a:spcPts val="0"/>
                        </a:spcBef>
                        <a:spcAft>
                          <a:spcPts val="0"/>
                        </a:spcAft>
                        <a:buNone/>
                      </a:pPr>
                      <a:r>
                        <a:t/>
                      </a:r>
                      <a:endParaRPr b="0" i="0" sz="1600" u="none">
                        <a:solidFill>
                          <a:srgbClr val="000000"/>
                        </a:solidFill>
                        <a:latin typeface="Arial"/>
                        <a:ea typeface="Arial"/>
                        <a:cs typeface="Arial"/>
                        <a:sym typeface="Arial"/>
                      </a:endParaRPr>
                    </a:p>
                  </a:txBody>
                  <a:tcPr marT="42450" marB="42450" marR="81650" marL="81650">
                    <a:solidFill>
                      <a:srgbClr val="FFFF00"/>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Zwolle</a:t>
                      </a:r>
                      <a:endParaRPr sz="1300"/>
                    </a:p>
                  </a:txBody>
                  <a:tcPr marT="42450" marB="42450" marR="81650" marL="81650">
                    <a:solidFill>
                      <a:srgbClr val="B3B3B3"/>
                    </a:solidFill>
                  </a:tcPr>
                </a:tc>
                <a:tc>
                  <a:txBody>
                    <a:bodyPr/>
                    <a:lstStyle/>
                    <a:p>
                      <a:pPr indent="0" lvl="0" marL="0" marR="0" rtl="0" algn="l">
                        <a:lnSpc>
                          <a:spcPct val="93000"/>
                        </a:lnSpc>
                        <a:spcBef>
                          <a:spcPts val="0"/>
                        </a:spcBef>
                        <a:spcAft>
                          <a:spcPts val="0"/>
                        </a:spcAft>
                        <a:buNone/>
                      </a:pPr>
                      <a:r>
                        <a:t/>
                      </a:r>
                      <a:endParaRPr b="0" i="0" sz="1600" u="none">
                        <a:solidFill>
                          <a:srgbClr val="000000"/>
                        </a:solidFill>
                        <a:latin typeface="Arial"/>
                        <a:ea typeface="Arial"/>
                        <a:cs typeface="Arial"/>
                        <a:sym typeface="Arial"/>
                      </a:endParaRPr>
                    </a:p>
                  </a:txBody>
                  <a:tcPr marT="42450" marB="42450" marR="81650" marL="81650">
                    <a:solidFill>
                      <a:srgbClr val="FFFF00"/>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40.9</a:t>
                      </a:r>
                      <a:endParaRPr sz="1300"/>
                    </a:p>
                  </a:txBody>
                  <a:tcPr marT="42450" marB="42450" marR="81650" marL="81650">
                    <a:solidFill>
                      <a:srgbClr val="E6E6E6"/>
                    </a:solidFill>
                  </a:tcPr>
                </a:tc>
              </a:tr>
            </a:tbl>
          </a:graphicData>
        </a:graphic>
      </p:graphicFrame>
      <p:sp>
        <p:nvSpPr>
          <p:cNvPr id="422" name="Google Shape;422;p56"/>
          <p:cNvSpPr txBox="1"/>
          <p:nvPr/>
        </p:nvSpPr>
        <p:spPr>
          <a:xfrm>
            <a:off x="1100550" y="1987100"/>
            <a:ext cx="44022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Listwise deletion</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Column deletion</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Imputation</a:t>
            </a:r>
            <a:endParaRPr sz="1300">
              <a:solidFill>
                <a:schemeClr val="accent1"/>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6" name="Shape 426"/>
        <p:cNvGrpSpPr/>
        <p:nvPr/>
      </p:nvGrpSpPr>
      <p:grpSpPr>
        <a:xfrm>
          <a:off x="0" y="0"/>
          <a:ext cx="0" cy="0"/>
          <a:chOff x="0" y="0"/>
          <a:chExt cx="0" cy="0"/>
        </a:xfrm>
      </p:grpSpPr>
      <p:sp>
        <p:nvSpPr>
          <p:cNvPr id="427" name="Google Shape;427;p57"/>
          <p:cNvSpPr txBox="1"/>
          <p:nvPr>
            <p:ph type="title"/>
          </p:nvPr>
        </p:nvSpPr>
        <p:spPr>
          <a:xfrm>
            <a:off x="456480" y="204473"/>
            <a:ext cx="8228400" cy="858300"/>
          </a:xfrm>
          <a:prstGeom prst="rect">
            <a:avLst/>
          </a:prstGeom>
          <a:noFill/>
          <a:ln>
            <a:noFill/>
          </a:ln>
        </p:spPr>
        <p:txBody>
          <a:bodyPr anchorCtr="0" anchor="ctr" bIns="0" lIns="0" spcFirstLastPara="1" rIns="0" wrap="square" tIns="0">
            <a:noAutofit/>
          </a:bodyPr>
          <a:lstStyle/>
          <a:p>
            <a:pPr indent="0" lvl="0" marL="0" rtl="0" algn="ctr">
              <a:lnSpc>
                <a:spcPct val="119000"/>
              </a:lnSpc>
              <a:spcBef>
                <a:spcPts val="0"/>
              </a:spcBef>
              <a:spcAft>
                <a:spcPts val="0"/>
              </a:spcAft>
              <a:buClr>
                <a:srgbClr val="000000"/>
              </a:buClr>
              <a:buSzPts val="3000"/>
              <a:buFont typeface="Arial"/>
              <a:buNone/>
            </a:pPr>
            <a:r>
              <a:rPr b="0" i="0" lang="en-GB" sz="3000" u="none">
                <a:solidFill>
                  <a:srgbClr val="000000"/>
                </a:solidFill>
                <a:latin typeface="Arial"/>
                <a:ea typeface="Arial"/>
                <a:cs typeface="Arial"/>
                <a:sym typeface="Arial"/>
              </a:rPr>
              <a:t>Listwise deletion</a:t>
            </a:r>
            <a:endParaRPr/>
          </a:p>
        </p:txBody>
      </p:sp>
      <p:graphicFrame>
        <p:nvGraphicFramePr>
          <p:cNvPr id="428" name="Google Shape;428;p57"/>
          <p:cNvGraphicFramePr/>
          <p:nvPr/>
        </p:nvGraphicFramePr>
        <p:xfrm>
          <a:off x="538560" y="2066327"/>
          <a:ext cx="3000000" cy="3000000"/>
        </p:xfrm>
        <a:graphic>
          <a:graphicData uri="http://schemas.openxmlformats.org/drawingml/2006/table">
            <a:tbl>
              <a:tblPr>
                <a:noFill/>
                <a:tableStyleId>{6B506B53-5FF1-4758-9526-097565056A95}</a:tableStyleId>
              </a:tblPr>
              <a:tblGrid>
                <a:gridCol w="1290250"/>
                <a:gridCol w="1290250"/>
                <a:gridCol w="1290250"/>
              </a:tblGrid>
              <a:tr h="289425">
                <a:tc>
                  <a:txBody>
                    <a:bodyPr/>
                    <a:lstStyle/>
                    <a:p>
                      <a:pPr indent="0" lvl="0" marL="0" marR="0" rtl="0" algn="ctr">
                        <a:lnSpc>
                          <a:spcPct val="93000"/>
                        </a:lnSpc>
                        <a:spcBef>
                          <a:spcPts val="0"/>
                        </a:spcBef>
                        <a:spcAft>
                          <a:spcPts val="0"/>
                        </a:spcAft>
                        <a:buClr>
                          <a:srgbClr val="000000"/>
                        </a:buClr>
                        <a:buSzPts val="1500"/>
                        <a:buFont typeface="Arial"/>
                        <a:buNone/>
                      </a:pPr>
                      <a:r>
                        <a:rPr b="0" i="0" lang="en-GB" sz="1500" u="none">
                          <a:solidFill>
                            <a:srgbClr val="000000"/>
                          </a:solidFill>
                          <a:latin typeface="Arial"/>
                          <a:ea typeface="Arial"/>
                          <a:cs typeface="Arial"/>
                          <a:sym typeface="Arial"/>
                        </a:rPr>
                        <a:t>City</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500"/>
                        <a:buFont typeface="Arial"/>
                        <a:buNone/>
                      </a:pPr>
                      <a:r>
                        <a:rPr b="0" i="0" lang="en-GB" sz="1500" u="none">
                          <a:solidFill>
                            <a:srgbClr val="000000"/>
                          </a:solidFill>
                          <a:latin typeface="Arial"/>
                          <a:ea typeface="Arial"/>
                          <a:cs typeface="Arial"/>
                          <a:sym typeface="Arial"/>
                        </a:rPr>
                        <a:t>Population</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500"/>
                        <a:buFont typeface="Arial"/>
                        <a:buNone/>
                      </a:pPr>
                      <a:r>
                        <a:rPr b="0" i="0" lang="en-GB" sz="1500" u="none">
                          <a:solidFill>
                            <a:srgbClr val="000000"/>
                          </a:solidFill>
                          <a:latin typeface="Arial"/>
                          <a:ea typeface="Arial"/>
                          <a:cs typeface="Arial"/>
                          <a:sym typeface="Arial"/>
                        </a:rPr>
                        <a:t>Air quality</a:t>
                      </a:r>
                      <a:endParaRPr sz="1300"/>
                    </a:p>
                  </a:txBody>
                  <a:tcPr marT="42450" marB="42450" marR="81650" marL="81650">
                    <a:solidFill>
                      <a:srgbClr val="B3B3B3"/>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Amsterdam</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853,312</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42.4</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Rotterdam</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639,587 </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40.9</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Den Haag</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526,439</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41.1</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Utrecht</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344,384</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41.4</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Eindhoven</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227,100</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43.8</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Tilburg</a:t>
                      </a:r>
                      <a:endParaRPr sz="1300"/>
                    </a:p>
                  </a:txBody>
                  <a:tcPr marT="42450" marB="42450" marR="81650" marL="81650">
                    <a:solidFill>
                      <a:srgbClr val="FFFF00"/>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214,157</a:t>
                      </a:r>
                      <a:endParaRPr sz="1300"/>
                    </a:p>
                  </a:txBody>
                  <a:tcPr marT="42450" marB="42450" marR="81650" marL="81650">
                    <a:solidFill>
                      <a:srgbClr val="FFFF00"/>
                    </a:solidFill>
                  </a:tcPr>
                </a:tc>
                <a:tc>
                  <a:txBody>
                    <a:bodyPr/>
                    <a:lstStyle/>
                    <a:p>
                      <a:pPr indent="0" lvl="0" marL="0" marR="0" rtl="0" algn="l">
                        <a:lnSpc>
                          <a:spcPct val="93000"/>
                        </a:lnSpc>
                        <a:spcBef>
                          <a:spcPts val="0"/>
                        </a:spcBef>
                        <a:spcAft>
                          <a:spcPts val="0"/>
                        </a:spcAft>
                        <a:buNone/>
                      </a:pPr>
                      <a:r>
                        <a:t/>
                      </a:r>
                      <a:endParaRPr b="0" i="0" sz="1600" u="none">
                        <a:solidFill>
                          <a:srgbClr val="000000"/>
                        </a:solidFill>
                        <a:latin typeface="Arial"/>
                        <a:ea typeface="Arial"/>
                        <a:cs typeface="Arial"/>
                        <a:sym typeface="Arial"/>
                      </a:endParaRPr>
                    </a:p>
                  </a:txBody>
                  <a:tcPr marT="42450" marB="42450" marR="81650" marL="81650">
                    <a:solidFill>
                      <a:srgbClr val="FFFF00"/>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Zwolle</a:t>
                      </a:r>
                      <a:endParaRPr sz="1300"/>
                    </a:p>
                  </a:txBody>
                  <a:tcPr marT="42450" marB="42450" marR="81650" marL="81650">
                    <a:solidFill>
                      <a:srgbClr val="FFFF00"/>
                    </a:solidFill>
                  </a:tcPr>
                </a:tc>
                <a:tc>
                  <a:txBody>
                    <a:bodyPr/>
                    <a:lstStyle/>
                    <a:p>
                      <a:pPr indent="0" lvl="0" marL="0" marR="0" rtl="0" algn="l">
                        <a:lnSpc>
                          <a:spcPct val="93000"/>
                        </a:lnSpc>
                        <a:spcBef>
                          <a:spcPts val="0"/>
                        </a:spcBef>
                        <a:spcAft>
                          <a:spcPts val="0"/>
                        </a:spcAft>
                        <a:buNone/>
                      </a:pPr>
                      <a:r>
                        <a:t/>
                      </a:r>
                      <a:endParaRPr b="0" i="0" sz="1600" u="none">
                        <a:solidFill>
                          <a:srgbClr val="000000"/>
                        </a:solidFill>
                        <a:latin typeface="Arial"/>
                        <a:ea typeface="Arial"/>
                        <a:cs typeface="Arial"/>
                        <a:sym typeface="Arial"/>
                      </a:endParaRPr>
                    </a:p>
                  </a:txBody>
                  <a:tcPr marT="42450" marB="42450" marR="81650" marL="81650">
                    <a:solidFill>
                      <a:srgbClr val="FFFF00"/>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40.9</a:t>
                      </a:r>
                      <a:endParaRPr sz="1300"/>
                    </a:p>
                  </a:txBody>
                  <a:tcPr marT="42450" marB="42450" marR="81650" marL="81650">
                    <a:solidFill>
                      <a:srgbClr val="FFFF00"/>
                    </a:solidFill>
                  </a:tcPr>
                </a:tc>
              </a:tr>
            </a:tbl>
          </a:graphicData>
        </a:graphic>
      </p:graphicFrame>
      <p:graphicFrame>
        <p:nvGraphicFramePr>
          <p:cNvPr id="429" name="Google Shape;429;p57"/>
          <p:cNvGraphicFramePr/>
          <p:nvPr/>
        </p:nvGraphicFramePr>
        <p:xfrm>
          <a:off x="4852800" y="2308239"/>
          <a:ext cx="3000000" cy="3000000"/>
        </p:xfrm>
        <a:graphic>
          <a:graphicData uri="http://schemas.openxmlformats.org/drawingml/2006/table">
            <a:tbl>
              <a:tblPr>
                <a:noFill/>
                <a:tableStyleId>{6B506B53-5FF1-4758-9526-097565056A95}</a:tableStyleId>
              </a:tblPr>
              <a:tblGrid>
                <a:gridCol w="1290250"/>
                <a:gridCol w="1290250"/>
                <a:gridCol w="1290250"/>
              </a:tblGrid>
              <a:tr h="43200">
                <a:tc rowSpan="2">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Amsterdam</a:t>
                      </a:r>
                      <a:endParaRPr sz="1300"/>
                    </a:p>
                  </a:txBody>
                  <a:tcPr marT="42450" marB="42450" marR="81650" marL="81650">
                    <a:solidFill>
                      <a:srgbClr val="B3B3B3"/>
                    </a:solidFill>
                  </a:tcPr>
                </a:tc>
                <a:tc rowSpan="2">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853,312</a:t>
                      </a:r>
                      <a:endParaRPr sz="1300"/>
                    </a:p>
                  </a:txBody>
                  <a:tcPr marT="42450" marB="42450" marR="81650" marL="81650">
                    <a:solidFill>
                      <a:srgbClr val="E6E6E6"/>
                    </a:solidFill>
                  </a:tcPr>
                </a:tc>
                <a:tc rowSpan="2">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42.4</a:t>
                      </a:r>
                      <a:endParaRPr sz="1300"/>
                    </a:p>
                  </a:txBody>
                  <a:tcPr marT="42450" marB="42450" marR="81650" marL="81650">
                    <a:solidFill>
                      <a:srgbClr val="E6E6E6"/>
                    </a:solidFill>
                  </a:tcPr>
                </a:tc>
              </a:tr>
              <a:tr h="223175">
                <a:tc vMerge="1"/>
                <a:tc vMerge="1"/>
                <a:tc vMerge="1"/>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Rotterdam</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639,587 </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40.9</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Den Haag</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526,439</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41.1</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Utrecht</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344,384</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41.4</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Eindhoven</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227,100</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43.8</a:t>
                      </a:r>
                      <a:endParaRPr sz="1300"/>
                    </a:p>
                  </a:txBody>
                  <a:tcPr marT="42450" marB="42450" marR="81650" marL="81650">
                    <a:solidFill>
                      <a:srgbClr val="E6E6E6"/>
                    </a:solidFill>
                  </a:tcPr>
                </a:tc>
              </a:tr>
            </a:tbl>
          </a:graphicData>
        </a:graphic>
      </p:graphicFrame>
      <p:sp>
        <p:nvSpPr>
          <p:cNvPr id="430" name="Google Shape;430;p57"/>
          <p:cNvSpPr txBox="1"/>
          <p:nvPr>
            <p:ph idx="1" type="body"/>
          </p:nvPr>
        </p:nvSpPr>
        <p:spPr>
          <a:xfrm>
            <a:off x="457920" y="1236916"/>
            <a:ext cx="8228400" cy="622200"/>
          </a:xfrm>
          <a:prstGeom prst="rect">
            <a:avLst/>
          </a:prstGeom>
          <a:noFill/>
          <a:ln>
            <a:noFill/>
          </a:ln>
        </p:spPr>
        <p:txBody>
          <a:bodyPr anchorCtr="0" anchor="t" bIns="0" lIns="0" spcFirstLastPara="1" rIns="0" wrap="square" tIns="0">
            <a:noAutofit/>
          </a:bodyPr>
          <a:lstStyle/>
          <a:p>
            <a:pPr indent="-292100" lvl="0" marL="393700" marR="0" rtl="0" algn="l">
              <a:lnSpc>
                <a:spcPct val="119000"/>
              </a:lnSpc>
              <a:spcBef>
                <a:spcPts val="0"/>
              </a:spcBef>
              <a:spcAft>
                <a:spcPts val="0"/>
              </a:spcAft>
              <a:buClr>
                <a:srgbClr val="000000"/>
              </a:buClr>
              <a:buSzPts val="2200"/>
              <a:buFont typeface="Arial"/>
              <a:buNone/>
            </a:pPr>
            <a:r>
              <a:rPr b="0" i="0" lang="en-GB" sz="2200" u="none" cap="none" strike="noStrike">
                <a:solidFill>
                  <a:srgbClr val="000000"/>
                </a:solidFill>
                <a:latin typeface="Arial"/>
                <a:ea typeface="Arial"/>
                <a:cs typeface="Arial"/>
                <a:sym typeface="Arial"/>
              </a:rPr>
              <a:t>Deleting records with missing values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4" name="Shape 434"/>
        <p:cNvGrpSpPr/>
        <p:nvPr/>
      </p:nvGrpSpPr>
      <p:grpSpPr>
        <a:xfrm>
          <a:off x="0" y="0"/>
          <a:ext cx="0" cy="0"/>
          <a:chOff x="0" y="0"/>
          <a:chExt cx="0" cy="0"/>
        </a:xfrm>
      </p:grpSpPr>
      <p:sp>
        <p:nvSpPr>
          <p:cNvPr id="435" name="Google Shape;435;p58"/>
          <p:cNvSpPr txBox="1"/>
          <p:nvPr>
            <p:ph type="title"/>
          </p:nvPr>
        </p:nvSpPr>
        <p:spPr>
          <a:xfrm>
            <a:off x="456480" y="204473"/>
            <a:ext cx="8228400" cy="858300"/>
          </a:xfrm>
          <a:prstGeom prst="rect">
            <a:avLst/>
          </a:prstGeom>
          <a:noFill/>
          <a:ln>
            <a:noFill/>
          </a:ln>
        </p:spPr>
        <p:txBody>
          <a:bodyPr anchorCtr="0" anchor="ctr" bIns="0" lIns="0" spcFirstLastPara="1" rIns="0" wrap="square" tIns="0">
            <a:noAutofit/>
          </a:bodyPr>
          <a:lstStyle/>
          <a:p>
            <a:pPr indent="0" lvl="0" marL="0" rtl="0" algn="ctr">
              <a:lnSpc>
                <a:spcPct val="119000"/>
              </a:lnSpc>
              <a:spcBef>
                <a:spcPts val="0"/>
              </a:spcBef>
              <a:spcAft>
                <a:spcPts val="0"/>
              </a:spcAft>
              <a:buClr>
                <a:srgbClr val="000000"/>
              </a:buClr>
              <a:buSzPts val="3000"/>
              <a:buFont typeface="Arial"/>
              <a:buNone/>
            </a:pPr>
            <a:r>
              <a:rPr b="0" i="0" lang="en-GB" sz="3000" u="none">
                <a:solidFill>
                  <a:srgbClr val="000000"/>
                </a:solidFill>
                <a:latin typeface="Arial"/>
                <a:ea typeface="Arial"/>
                <a:cs typeface="Arial"/>
                <a:sym typeface="Arial"/>
              </a:rPr>
              <a:t>Column deletion</a:t>
            </a:r>
            <a:endParaRPr/>
          </a:p>
        </p:txBody>
      </p:sp>
      <p:graphicFrame>
        <p:nvGraphicFramePr>
          <p:cNvPr id="436" name="Google Shape;436;p58"/>
          <p:cNvGraphicFramePr/>
          <p:nvPr/>
        </p:nvGraphicFramePr>
        <p:xfrm>
          <a:off x="538560" y="2066327"/>
          <a:ext cx="3000000" cy="3000000"/>
        </p:xfrm>
        <a:graphic>
          <a:graphicData uri="http://schemas.openxmlformats.org/drawingml/2006/table">
            <a:tbl>
              <a:tblPr>
                <a:noFill/>
                <a:tableStyleId>{6B506B53-5FF1-4758-9526-097565056A95}</a:tableStyleId>
              </a:tblPr>
              <a:tblGrid>
                <a:gridCol w="1290250"/>
                <a:gridCol w="1290250"/>
                <a:gridCol w="1290250"/>
              </a:tblGrid>
              <a:tr h="289425">
                <a:tc>
                  <a:txBody>
                    <a:bodyPr/>
                    <a:lstStyle/>
                    <a:p>
                      <a:pPr indent="0" lvl="0" marL="0" marR="0" rtl="0" algn="ctr">
                        <a:lnSpc>
                          <a:spcPct val="93000"/>
                        </a:lnSpc>
                        <a:spcBef>
                          <a:spcPts val="0"/>
                        </a:spcBef>
                        <a:spcAft>
                          <a:spcPts val="0"/>
                        </a:spcAft>
                        <a:buClr>
                          <a:srgbClr val="000000"/>
                        </a:buClr>
                        <a:buSzPts val="1500"/>
                        <a:buFont typeface="Arial"/>
                        <a:buNone/>
                      </a:pPr>
                      <a:r>
                        <a:rPr b="0" i="0" lang="en-GB" sz="1500" u="none">
                          <a:solidFill>
                            <a:srgbClr val="000000"/>
                          </a:solidFill>
                          <a:latin typeface="Arial"/>
                          <a:ea typeface="Arial"/>
                          <a:cs typeface="Arial"/>
                          <a:sym typeface="Arial"/>
                        </a:rPr>
                        <a:t>City</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500"/>
                        <a:buFont typeface="Arial"/>
                        <a:buNone/>
                      </a:pPr>
                      <a:r>
                        <a:rPr b="0" i="0" lang="en-GB" sz="1500" u="none">
                          <a:solidFill>
                            <a:srgbClr val="000000"/>
                          </a:solidFill>
                          <a:latin typeface="Arial"/>
                          <a:ea typeface="Arial"/>
                          <a:cs typeface="Arial"/>
                          <a:sym typeface="Arial"/>
                        </a:rPr>
                        <a:t>Population</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500"/>
                        <a:buFont typeface="Arial"/>
                        <a:buNone/>
                      </a:pPr>
                      <a:r>
                        <a:rPr b="0" i="0" lang="en-GB" sz="1500" u="none">
                          <a:solidFill>
                            <a:srgbClr val="000000"/>
                          </a:solidFill>
                          <a:latin typeface="Arial"/>
                          <a:ea typeface="Arial"/>
                          <a:cs typeface="Arial"/>
                          <a:sym typeface="Arial"/>
                        </a:rPr>
                        <a:t>Air quality</a:t>
                      </a:r>
                      <a:endParaRPr sz="1300"/>
                    </a:p>
                  </a:txBody>
                  <a:tcPr marT="42450" marB="42450" marR="81650" marL="81650">
                    <a:solidFill>
                      <a:srgbClr val="B3B3B3"/>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Amsterdam</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853,312</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42.4</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Rotterdam</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639,587 </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40.9</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Den Haag</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526,439</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41.1</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Utrecht</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344,384</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41.4</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Eindhoven</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227,100</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43.8</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Tilburg</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214,157</a:t>
                      </a:r>
                      <a:endParaRPr sz="1300"/>
                    </a:p>
                  </a:txBody>
                  <a:tcPr marT="42450" marB="42450" marR="81650" marL="81650">
                    <a:solidFill>
                      <a:srgbClr val="E6E6E6"/>
                    </a:solidFill>
                  </a:tcPr>
                </a:tc>
                <a:tc>
                  <a:txBody>
                    <a:bodyPr/>
                    <a:lstStyle/>
                    <a:p>
                      <a:pPr indent="0" lvl="0" marL="0" marR="0" rtl="0" algn="l">
                        <a:lnSpc>
                          <a:spcPct val="93000"/>
                        </a:lnSpc>
                        <a:spcBef>
                          <a:spcPts val="0"/>
                        </a:spcBef>
                        <a:spcAft>
                          <a:spcPts val="0"/>
                        </a:spcAft>
                        <a:buNone/>
                      </a:pPr>
                      <a:r>
                        <a:t/>
                      </a:r>
                      <a:endParaRPr b="0" i="0" sz="1600" u="none">
                        <a:solidFill>
                          <a:srgbClr val="000000"/>
                        </a:solidFill>
                        <a:latin typeface="Arial"/>
                        <a:ea typeface="Arial"/>
                        <a:cs typeface="Arial"/>
                        <a:sym typeface="Arial"/>
                      </a:endParaRPr>
                    </a:p>
                  </a:txBody>
                  <a:tcPr marT="42450" marB="42450" marR="81650" marL="81650">
                    <a:solidFill>
                      <a:srgbClr val="FFFF00"/>
                    </a:solidFill>
                  </a:tcPr>
                </a:tc>
              </a:tr>
            </a:tbl>
          </a:graphicData>
        </a:graphic>
      </p:graphicFrame>
      <p:graphicFrame>
        <p:nvGraphicFramePr>
          <p:cNvPr id="437" name="Google Shape;437;p58"/>
          <p:cNvGraphicFramePr/>
          <p:nvPr/>
        </p:nvGraphicFramePr>
        <p:xfrm>
          <a:off x="5316480" y="2093687"/>
          <a:ext cx="3000000" cy="3000000"/>
        </p:xfrm>
        <a:graphic>
          <a:graphicData uri="http://schemas.openxmlformats.org/drawingml/2006/table">
            <a:tbl>
              <a:tblPr>
                <a:noFill/>
                <a:tableStyleId>{6B506B53-5FF1-4758-9526-097565056A95}</a:tableStyleId>
              </a:tblPr>
              <a:tblGrid>
                <a:gridCol w="1290250"/>
                <a:gridCol w="1290250"/>
              </a:tblGrid>
              <a:tr h="289425">
                <a:tc>
                  <a:txBody>
                    <a:bodyPr/>
                    <a:lstStyle/>
                    <a:p>
                      <a:pPr indent="0" lvl="0" marL="0" marR="0" rtl="0" algn="ctr">
                        <a:lnSpc>
                          <a:spcPct val="93000"/>
                        </a:lnSpc>
                        <a:spcBef>
                          <a:spcPts val="0"/>
                        </a:spcBef>
                        <a:spcAft>
                          <a:spcPts val="0"/>
                        </a:spcAft>
                        <a:buClr>
                          <a:srgbClr val="000000"/>
                        </a:buClr>
                        <a:buSzPts val="1500"/>
                        <a:buFont typeface="Arial"/>
                        <a:buNone/>
                      </a:pPr>
                      <a:r>
                        <a:rPr b="0" i="0" lang="en-GB" sz="1500" u="none">
                          <a:solidFill>
                            <a:srgbClr val="000000"/>
                          </a:solidFill>
                          <a:latin typeface="Arial"/>
                          <a:ea typeface="Arial"/>
                          <a:cs typeface="Arial"/>
                          <a:sym typeface="Arial"/>
                        </a:rPr>
                        <a:t>City</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500"/>
                        <a:buFont typeface="Arial"/>
                        <a:buNone/>
                      </a:pPr>
                      <a:r>
                        <a:rPr b="0" i="0" lang="en-GB" sz="1500" u="none">
                          <a:solidFill>
                            <a:srgbClr val="000000"/>
                          </a:solidFill>
                          <a:latin typeface="Arial"/>
                          <a:ea typeface="Arial"/>
                          <a:cs typeface="Arial"/>
                          <a:sym typeface="Arial"/>
                        </a:rPr>
                        <a:t>Population</a:t>
                      </a:r>
                      <a:endParaRPr sz="1300"/>
                    </a:p>
                  </a:txBody>
                  <a:tcPr marT="42450" marB="42450" marR="81650" marL="81650">
                    <a:solidFill>
                      <a:srgbClr val="B3B3B3"/>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Amsterdam</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853,312</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Rotterdam</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639,587 </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Den Haag</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526,439</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Utrecht</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344,384</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Eindhoven</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227,100</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Tilburg</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214,157</a:t>
                      </a:r>
                      <a:endParaRPr sz="1300"/>
                    </a:p>
                  </a:txBody>
                  <a:tcPr marT="42450" marB="42450" marR="81650" marL="81650">
                    <a:solidFill>
                      <a:srgbClr val="E6E6E6"/>
                    </a:solidFill>
                  </a:tcPr>
                </a:tc>
              </a:tr>
            </a:tbl>
          </a:graphicData>
        </a:graphic>
      </p:graphicFrame>
      <p:sp>
        <p:nvSpPr>
          <p:cNvPr id="438" name="Google Shape;438;p58"/>
          <p:cNvSpPr txBox="1"/>
          <p:nvPr>
            <p:ph idx="1" type="body"/>
          </p:nvPr>
        </p:nvSpPr>
        <p:spPr>
          <a:xfrm>
            <a:off x="457920" y="1236916"/>
            <a:ext cx="8228400" cy="622200"/>
          </a:xfrm>
          <a:prstGeom prst="rect">
            <a:avLst/>
          </a:prstGeom>
          <a:noFill/>
          <a:ln>
            <a:noFill/>
          </a:ln>
        </p:spPr>
        <p:txBody>
          <a:bodyPr anchorCtr="0" anchor="t" bIns="0" lIns="0" spcFirstLastPara="1" rIns="0" wrap="square" tIns="0">
            <a:noAutofit/>
          </a:bodyPr>
          <a:lstStyle/>
          <a:p>
            <a:pPr indent="-292100" lvl="0" marL="393700" marR="0" rtl="0" algn="l">
              <a:lnSpc>
                <a:spcPct val="119000"/>
              </a:lnSpc>
              <a:spcBef>
                <a:spcPts val="0"/>
              </a:spcBef>
              <a:spcAft>
                <a:spcPts val="0"/>
              </a:spcAft>
              <a:buClr>
                <a:srgbClr val="000000"/>
              </a:buClr>
              <a:buSzPts val="2200"/>
              <a:buFont typeface="Arial"/>
              <a:buNone/>
            </a:pPr>
            <a:r>
              <a:rPr b="0" i="0" lang="en-GB" sz="2200" u="none" cap="none" strike="noStrike">
                <a:solidFill>
                  <a:srgbClr val="000000"/>
                </a:solidFill>
                <a:latin typeface="Arial"/>
                <a:ea typeface="Arial"/>
                <a:cs typeface="Arial"/>
                <a:sym typeface="Arial"/>
              </a:rPr>
              <a:t>Deleting attributes with missing values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59"/>
          <p:cNvSpPr txBox="1"/>
          <p:nvPr>
            <p:ph type="title"/>
          </p:nvPr>
        </p:nvSpPr>
        <p:spPr>
          <a:xfrm>
            <a:off x="456480" y="204473"/>
            <a:ext cx="8228400" cy="858300"/>
          </a:xfrm>
          <a:prstGeom prst="rect">
            <a:avLst/>
          </a:prstGeom>
          <a:noFill/>
          <a:ln>
            <a:noFill/>
          </a:ln>
        </p:spPr>
        <p:txBody>
          <a:bodyPr anchorCtr="0" anchor="ctr" bIns="0" lIns="0" spcFirstLastPara="1" rIns="0" wrap="square" tIns="0">
            <a:noAutofit/>
          </a:bodyPr>
          <a:lstStyle/>
          <a:p>
            <a:pPr indent="0" lvl="0" marL="0" rtl="0" algn="ctr">
              <a:lnSpc>
                <a:spcPct val="119000"/>
              </a:lnSpc>
              <a:spcBef>
                <a:spcPts val="0"/>
              </a:spcBef>
              <a:spcAft>
                <a:spcPts val="0"/>
              </a:spcAft>
              <a:buClr>
                <a:srgbClr val="000000"/>
              </a:buClr>
              <a:buSzPts val="3000"/>
              <a:buFont typeface="Arial"/>
              <a:buNone/>
            </a:pPr>
            <a:r>
              <a:rPr b="0" i="0" lang="en-GB" sz="3000" u="none">
                <a:solidFill>
                  <a:srgbClr val="000000"/>
                </a:solidFill>
                <a:latin typeface="Arial"/>
                <a:ea typeface="Arial"/>
                <a:cs typeface="Arial"/>
                <a:sym typeface="Arial"/>
              </a:rPr>
              <a:t>Missing values: Imputation</a:t>
            </a:r>
            <a:endParaRPr/>
          </a:p>
        </p:txBody>
      </p:sp>
      <p:sp>
        <p:nvSpPr>
          <p:cNvPr id="444" name="Google Shape;444;p59"/>
          <p:cNvSpPr txBox="1"/>
          <p:nvPr>
            <p:ph idx="1" type="body"/>
          </p:nvPr>
        </p:nvSpPr>
        <p:spPr>
          <a:xfrm>
            <a:off x="456480" y="1203798"/>
            <a:ext cx="8228400" cy="2982000"/>
          </a:xfrm>
          <a:prstGeom prst="rect">
            <a:avLst/>
          </a:prstGeom>
          <a:noFill/>
          <a:ln>
            <a:noFill/>
          </a:ln>
        </p:spPr>
        <p:txBody>
          <a:bodyPr anchorCtr="0" anchor="t" bIns="0" lIns="0" spcFirstLastPara="1" rIns="0" wrap="square" tIns="0">
            <a:noAutofit/>
          </a:bodyPr>
          <a:lstStyle/>
          <a:p>
            <a:pPr indent="-292100" lvl="0" marL="393700" marR="0" rtl="0" algn="l">
              <a:lnSpc>
                <a:spcPct val="119000"/>
              </a:lnSpc>
              <a:spcBef>
                <a:spcPts val="0"/>
              </a:spcBef>
              <a:spcAft>
                <a:spcPts val="0"/>
              </a:spcAft>
              <a:buClr>
                <a:srgbClr val="000000"/>
              </a:buClr>
              <a:buSzPts val="1000"/>
              <a:buFont typeface="Noto Sans Symbols"/>
              <a:buChar char="●"/>
            </a:pPr>
            <a:r>
              <a:rPr b="0" i="0" lang="en-GB" sz="2200" u="none" cap="none" strike="noStrike">
                <a:solidFill>
                  <a:srgbClr val="000000"/>
                </a:solidFill>
                <a:latin typeface="Arial"/>
                <a:ea typeface="Arial"/>
                <a:cs typeface="Arial"/>
                <a:sym typeface="Arial"/>
              </a:rPr>
              <a:t>Substituting a missing value for a ‘plausible’ value </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With a constant (U / 0)</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Mean / median substitution</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Random sampling (from distribution)</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Modeling</a:t>
            </a:r>
            <a:endParaRPr/>
          </a:p>
        </p:txBody>
      </p:sp>
      <p:pic>
        <p:nvPicPr>
          <p:cNvPr id="445" name="Google Shape;445;p59"/>
          <p:cNvPicPr preferRelativeResize="0"/>
          <p:nvPr/>
        </p:nvPicPr>
        <p:blipFill rotWithShape="1">
          <a:blip r:embed="rId3">
            <a:alphaModFix/>
          </a:blip>
          <a:srcRect b="3699" l="2110" r="612" t="23340"/>
          <a:stretch/>
        </p:blipFill>
        <p:spPr>
          <a:xfrm>
            <a:off x="5999040" y="3149169"/>
            <a:ext cx="2295359" cy="124699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9" name="Shape 449"/>
        <p:cNvGrpSpPr/>
        <p:nvPr/>
      </p:nvGrpSpPr>
      <p:grpSpPr>
        <a:xfrm>
          <a:off x="0" y="0"/>
          <a:ext cx="0" cy="0"/>
          <a:chOff x="0" y="0"/>
          <a:chExt cx="0" cy="0"/>
        </a:xfrm>
      </p:grpSpPr>
      <p:sp>
        <p:nvSpPr>
          <p:cNvPr id="450" name="Google Shape;450;p60"/>
          <p:cNvSpPr txBox="1"/>
          <p:nvPr>
            <p:ph type="title"/>
          </p:nvPr>
        </p:nvSpPr>
        <p:spPr>
          <a:xfrm>
            <a:off x="456480" y="204473"/>
            <a:ext cx="8228400" cy="858300"/>
          </a:xfrm>
          <a:prstGeom prst="rect">
            <a:avLst/>
          </a:prstGeom>
          <a:noFill/>
          <a:ln>
            <a:noFill/>
          </a:ln>
        </p:spPr>
        <p:txBody>
          <a:bodyPr anchorCtr="0" anchor="ctr" bIns="0" lIns="0" spcFirstLastPara="1" rIns="0" wrap="square" tIns="0">
            <a:noAutofit/>
          </a:bodyPr>
          <a:lstStyle/>
          <a:p>
            <a:pPr indent="0" lvl="0" marL="0" rtl="0" algn="ctr">
              <a:lnSpc>
                <a:spcPct val="119000"/>
              </a:lnSpc>
              <a:spcBef>
                <a:spcPts val="0"/>
              </a:spcBef>
              <a:spcAft>
                <a:spcPts val="0"/>
              </a:spcAft>
              <a:buClr>
                <a:srgbClr val="000000"/>
              </a:buClr>
              <a:buSzPts val="3000"/>
              <a:buFont typeface="Arial"/>
              <a:buNone/>
            </a:pPr>
            <a:r>
              <a:rPr b="0" i="0" lang="en-GB" sz="3000" u="none">
                <a:solidFill>
                  <a:srgbClr val="000000"/>
                </a:solidFill>
                <a:latin typeface="Arial"/>
                <a:ea typeface="Arial"/>
                <a:cs typeface="Arial"/>
                <a:sym typeface="Arial"/>
              </a:rPr>
              <a:t>Impute: constant</a:t>
            </a:r>
            <a:endParaRPr/>
          </a:p>
        </p:txBody>
      </p:sp>
      <p:sp>
        <p:nvSpPr>
          <p:cNvPr id="451" name="Google Shape;451;p60"/>
          <p:cNvSpPr txBox="1"/>
          <p:nvPr>
            <p:ph idx="1" type="body"/>
          </p:nvPr>
        </p:nvSpPr>
        <p:spPr>
          <a:xfrm>
            <a:off x="456480" y="1203798"/>
            <a:ext cx="8228400" cy="622200"/>
          </a:xfrm>
          <a:prstGeom prst="rect">
            <a:avLst/>
          </a:prstGeom>
          <a:noFill/>
          <a:ln>
            <a:noFill/>
          </a:ln>
        </p:spPr>
        <p:txBody>
          <a:bodyPr anchorCtr="0" anchor="t" bIns="0" lIns="0" spcFirstLastPara="1" rIns="0" wrap="square" tIns="0">
            <a:noAutofit/>
          </a:bodyPr>
          <a:lstStyle/>
          <a:p>
            <a:pPr indent="-292100" lvl="0" marL="393700" marR="0" rtl="0" algn="l">
              <a:lnSpc>
                <a:spcPct val="119000"/>
              </a:lnSpc>
              <a:spcBef>
                <a:spcPts val="0"/>
              </a:spcBef>
              <a:spcAft>
                <a:spcPts val="0"/>
              </a:spcAft>
              <a:buClr>
                <a:srgbClr val="000000"/>
              </a:buClr>
              <a:buSzPts val="2200"/>
              <a:buFont typeface="Arial"/>
              <a:buNone/>
            </a:pPr>
            <a:r>
              <a:rPr b="0" i="0" lang="en-GB" sz="2200" u="none" cap="none" strike="noStrike">
                <a:solidFill>
                  <a:srgbClr val="000000"/>
                </a:solidFill>
                <a:latin typeface="Arial"/>
                <a:ea typeface="Arial"/>
                <a:cs typeface="Arial"/>
                <a:sym typeface="Arial"/>
              </a:rPr>
              <a:t>Replacing missing with an indicative value</a:t>
            </a:r>
            <a:endParaRPr/>
          </a:p>
        </p:txBody>
      </p:sp>
      <p:graphicFrame>
        <p:nvGraphicFramePr>
          <p:cNvPr id="452" name="Google Shape;452;p60"/>
          <p:cNvGraphicFramePr/>
          <p:nvPr/>
        </p:nvGraphicFramePr>
        <p:xfrm>
          <a:off x="538560" y="1955452"/>
          <a:ext cx="3000000" cy="3000000"/>
        </p:xfrm>
        <a:graphic>
          <a:graphicData uri="http://schemas.openxmlformats.org/drawingml/2006/table">
            <a:tbl>
              <a:tblPr>
                <a:noFill/>
                <a:tableStyleId>{6B506B53-5FF1-4758-9526-097565056A95}</a:tableStyleId>
              </a:tblPr>
              <a:tblGrid>
                <a:gridCol w="1290250"/>
                <a:gridCol w="1290250"/>
                <a:gridCol w="1290250"/>
              </a:tblGrid>
              <a:tr h="289425">
                <a:tc>
                  <a:txBody>
                    <a:bodyPr/>
                    <a:lstStyle/>
                    <a:p>
                      <a:pPr indent="0" lvl="0" marL="0" marR="0" rtl="0" algn="ctr">
                        <a:lnSpc>
                          <a:spcPct val="93000"/>
                        </a:lnSpc>
                        <a:spcBef>
                          <a:spcPts val="0"/>
                        </a:spcBef>
                        <a:spcAft>
                          <a:spcPts val="0"/>
                        </a:spcAft>
                        <a:buClr>
                          <a:srgbClr val="000000"/>
                        </a:buClr>
                        <a:buSzPts val="1500"/>
                        <a:buFont typeface="Arial"/>
                        <a:buNone/>
                      </a:pPr>
                      <a:r>
                        <a:rPr b="0" i="0" lang="en-GB" sz="1500" u="none">
                          <a:solidFill>
                            <a:srgbClr val="000000"/>
                          </a:solidFill>
                          <a:latin typeface="Arial"/>
                          <a:ea typeface="Arial"/>
                          <a:cs typeface="Arial"/>
                          <a:sym typeface="Arial"/>
                        </a:rPr>
                        <a:t>City</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500"/>
                        <a:buFont typeface="Arial"/>
                        <a:buNone/>
                      </a:pPr>
                      <a:r>
                        <a:rPr b="0" i="0" lang="en-GB" sz="1500" u="none">
                          <a:solidFill>
                            <a:srgbClr val="000000"/>
                          </a:solidFill>
                          <a:latin typeface="Arial"/>
                          <a:ea typeface="Arial"/>
                          <a:cs typeface="Arial"/>
                          <a:sym typeface="Arial"/>
                        </a:rPr>
                        <a:t>Population</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500"/>
                        <a:buFont typeface="Arial"/>
                        <a:buNone/>
                      </a:pPr>
                      <a:r>
                        <a:rPr b="0" i="0" lang="en-GB" sz="1500" u="none">
                          <a:solidFill>
                            <a:srgbClr val="000000"/>
                          </a:solidFill>
                          <a:latin typeface="Arial"/>
                          <a:ea typeface="Arial"/>
                          <a:cs typeface="Arial"/>
                          <a:sym typeface="Arial"/>
                        </a:rPr>
                        <a:t>Air quality</a:t>
                      </a:r>
                      <a:endParaRPr sz="1300"/>
                    </a:p>
                  </a:txBody>
                  <a:tcPr marT="42450" marB="42450" marR="81650" marL="81650">
                    <a:solidFill>
                      <a:srgbClr val="B3B3B3"/>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Amsterdam</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853,312</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42.4</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Rotterdam</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639,587 </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40.9</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Den Haag</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526,439</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41.1</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Utrecht</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344,384</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41.4</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Eindhoven</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227,100</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43.8</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Tilburg</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214,157</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NaN</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Zwolle</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NaN</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40.9</a:t>
                      </a:r>
                      <a:endParaRPr sz="1300"/>
                    </a:p>
                  </a:txBody>
                  <a:tcPr marT="42450" marB="42450" marR="81650" marL="81650">
                    <a:solidFill>
                      <a:srgbClr val="E6E6E6"/>
                    </a:solidFill>
                  </a:tcPr>
                </a:tc>
              </a:tr>
            </a:tbl>
          </a:graphicData>
        </a:graphic>
      </p:graphicFrame>
      <p:graphicFrame>
        <p:nvGraphicFramePr>
          <p:cNvPr id="453" name="Google Shape;453;p60"/>
          <p:cNvGraphicFramePr/>
          <p:nvPr/>
        </p:nvGraphicFramePr>
        <p:xfrm>
          <a:off x="4844160" y="1958331"/>
          <a:ext cx="3000000" cy="3000000"/>
        </p:xfrm>
        <a:graphic>
          <a:graphicData uri="http://schemas.openxmlformats.org/drawingml/2006/table">
            <a:tbl>
              <a:tblPr>
                <a:noFill/>
                <a:tableStyleId>{6B506B53-5FF1-4758-9526-097565056A95}</a:tableStyleId>
              </a:tblPr>
              <a:tblGrid>
                <a:gridCol w="1290250"/>
                <a:gridCol w="1290250"/>
                <a:gridCol w="1290250"/>
              </a:tblGrid>
              <a:tr h="289425">
                <a:tc>
                  <a:txBody>
                    <a:bodyPr/>
                    <a:lstStyle/>
                    <a:p>
                      <a:pPr indent="0" lvl="0" marL="0" marR="0" rtl="0" algn="ctr">
                        <a:lnSpc>
                          <a:spcPct val="93000"/>
                        </a:lnSpc>
                        <a:spcBef>
                          <a:spcPts val="0"/>
                        </a:spcBef>
                        <a:spcAft>
                          <a:spcPts val="0"/>
                        </a:spcAft>
                        <a:buClr>
                          <a:srgbClr val="000000"/>
                        </a:buClr>
                        <a:buSzPts val="1500"/>
                        <a:buFont typeface="Arial"/>
                        <a:buNone/>
                      </a:pPr>
                      <a:r>
                        <a:rPr b="0" i="0" lang="en-GB" sz="1500" u="none">
                          <a:solidFill>
                            <a:srgbClr val="000000"/>
                          </a:solidFill>
                          <a:latin typeface="Arial"/>
                          <a:ea typeface="Arial"/>
                          <a:cs typeface="Arial"/>
                          <a:sym typeface="Arial"/>
                        </a:rPr>
                        <a:t>City</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500"/>
                        <a:buFont typeface="Arial"/>
                        <a:buNone/>
                      </a:pPr>
                      <a:r>
                        <a:rPr b="0" i="0" lang="en-GB" sz="1500" u="none">
                          <a:solidFill>
                            <a:srgbClr val="000000"/>
                          </a:solidFill>
                          <a:latin typeface="Arial"/>
                          <a:ea typeface="Arial"/>
                          <a:cs typeface="Arial"/>
                          <a:sym typeface="Arial"/>
                        </a:rPr>
                        <a:t>Population</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500"/>
                        <a:buFont typeface="Arial"/>
                        <a:buNone/>
                      </a:pPr>
                      <a:r>
                        <a:rPr b="0" i="0" lang="en-GB" sz="1500" u="none">
                          <a:solidFill>
                            <a:srgbClr val="000000"/>
                          </a:solidFill>
                          <a:latin typeface="Arial"/>
                          <a:ea typeface="Arial"/>
                          <a:cs typeface="Arial"/>
                          <a:sym typeface="Arial"/>
                        </a:rPr>
                        <a:t>Air quality</a:t>
                      </a:r>
                      <a:endParaRPr sz="1300"/>
                    </a:p>
                  </a:txBody>
                  <a:tcPr marT="42450" marB="42450" marR="81650" marL="81650">
                    <a:solidFill>
                      <a:srgbClr val="B3B3B3"/>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Amsterdam</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853,312</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42.4</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Rotterdam</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639,587 </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40.9</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Den Haag</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526,439</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41.1</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Utrecht</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344,384</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41.4</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Eindhoven</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227,100</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43.8</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Tilburg</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214,157</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-1</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Zwolle</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-1</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40.9</a:t>
                      </a:r>
                      <a:endParaRPr sz="1300"/>
                    </a:p>
                  </a:txBody>
                  <a:tcPr marT="42450" marB="42450" marR="81650" marL="81650">
                    <a:solidFill>
                      <a:srgbClr val="E6E6E6"/>
                    </a:solidFill>
                  </a:tcPr>
                </a:tc>
              </a:tr>
            </a:tbl>
          </a:graphicData>
        </a:graphic>
      </p:graphicFrame>
      <p:sp>
        <p:nvSpPr>
          <p:cNvPr id="454" name="Google Shape;454;p60"/>
          <p:cNvSpPr txBox="1"/>
          <p:nvPr/>
        </p:nvSpPr>
        <p:spPr>
          <a:xfrm>
            <a:off x="2157120" y="4164334"/>
            <a:ext cx="1493100" cy="314100"/>
          </a:xfrm>
          <a:prstGeom prst="rect">
            <a:avLst/>
          </a:prstGeom>
          <a:noFill/>
          <a:ln>
            <a:noFill/>
          </a:ln>
        </p:spPr>
        <p:txBody>
          <a:bodyPr anchorCtr="0" anchor="t" bIns="40825" lIns="81625" spcFirstLastPara="1" rIns="81625" wrap="square" tIns="55325">
            <a:noAutofit/>
          </a:bodyPr>
          <a:lstStyle/>
          <a:p>
            <a:pPr indent="0" lvl="0" marL="0" marR="0" rtl="0" algn="l">
              <a:lnSpc>
                <a:spcPct val="93000"/>
              </a:lnSpc>
              <a:spcBef>
                <a:spcPts val="0"/>
              </a:spcBef>
              <a:spcAft>
                <a:spcPts val="0"/>
              </a:spcAft>
              <a:buClr>
                <a:srgbClr val="000000"/>
              </a:buClr>
              <a:buSzPts val="1600"/>
              <a:buFont typeface="Arial"/>
              <a:buNone/>
            </a:pPr>
            <a:r>
              <a:rPr b="0" i="0" lang="en-GB" sz="1600" u="none">
                <a:solidFill>
                  <a:srgbClr val="000000"/>
                </a:solidFill>
                <a:latin typeface="Arial"/>
                <a:ea typeface="Arial"/>
                <a:cs typeface="Arial"/>
                <a:sym typeface="Arial"/>
              </a:rPr>
              <a:t>np.nanmean()</a:t>
            </a:r>
            <a:endParaRPr sz="13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8" name="Shape 458"/>
        <p:cNvGrpSpPr/>
        <p:nvPr/>
      </p:nvGrpSpPr>
      <p:grpSpPr>
        <a:xfrm>
          <a:off x="0" y="0"/>
          <a:ext cx="0" cy="0"/>
          <a:chOff x="0" y="0"/>
          <a:chExt cx="0" cy="0"/>
        </a:xfrm>
      </p:grpSpPr>
      <p:sp>
        <p:nvSpPr>
          <p:cNvPr id="459" name="Google Shape;459;p61"/>
          <p:cNvSpPr txBox="1"/>
          <p:nvPr>
            <p:ph type="title"/>
          </p:nvPr>
        </p:nvSpPr>
        <p:spPr>
          <a:xfrm>
            <a:off x="456480" y="204473"/>
            <a:ext cx="8228400" cy="858300"/>
          </a:xfrm>
          <a:prstGeom prst="rect">
            <a:avLst/>
          </a:prstGeom>
          <a:noFill/>
          <a:ln>
            <a:noFill/>
          </a:ln>
        </p:spPr>
        <p:txBody>
          <a:bodyPr anchorCtr="0" anchor="ctr" bIns="0" lIns="0" spcFirstLastPara="1" rIns="0" wrap="square" tIns="0">
            <a:noAutofit/>
          </a:bodyPr>
          <a:lstStyle/>
          <a:p>
            <a:pPr indent="0" lvl="0" marL="0" rtl="0" algn="ctr">
              <a:lnSpc>
                <a:spcPct val="119000"/>
              </a:lnSpc>
              <a:spcBef>
                <a:spcPts val="0"/>
              </a:spcBef>
              <a:spcAft>
                <a:spcPts val="0"/>
              </a:spcAft>
              <a:buClr>
                <a:srgbClr val="000000"/>
              </a:buClr>
              <a:buSzPts val="3000"/>
              <a:buFont typeface="Arial"/>
              <a:buNone/>
            </a:pPr>
            <a:r>
              <a:rPr b="0" i="0" lang="en-GB" sz="3000" u="none">
                <a:solidFill>
                  <a:srgbClr val="000000"/>
                </a:solidFill>
                <a:latin typeface="Arial"/>
                <a:ea typeface="Arial"/>
                <a:cs typeface="Arial"/>
                <a:sym typeface="Arial"/>
              </a:rPr>
              <a:t>Impute: Mean substitution</a:t>
            </a:r>
            <a:endParaRPr/>
          </a:p>
        </p:txBody>
      </p:sp>
      <p:sp>
        <p:nvSpPr>
          <p:cNvPr id="460" name="Google Shape;460;p61"/>
          <p:cNvSpPr txBox="1"/>
          <p:nvPr>
            <p:ph idx="1" type="body"/>
          </p:nvPr>
        </p:nvSpPr>
        <p:spPr>
          <a:xfrm>
            <a:off x="456480" y="1203798"/>
            <a:ext cx="8228400" cy="622200"/>
          </a:xfrm>
          <a:prstGeom prst="rect">
            <a:avLst/>
          </a:prstGeom>
          <a:noFill/>
          <a:ln>
            <a:noFill/>
          </a:ln>
        </p:spPr>
        <p:txBody>
          <a:bodyPr anchorCtr="0" anchor="t" bIns="0" lIns="0" spcFirstLastPara="1" rIns="0" wrap="square" tIns="0">
            <a:noAutofit/>
          </a:bodyPr>
          <a:lstStyle/>
          <a:p>
            <a:pPr indent="-292100" lvl="0" marL="393700" marR="0" rtl="0" algn="l">
              <a:lnSpc>
                <a:spcPct val="119000"/>
              </a:lnSpc>
              <a:spcBef>
                <a:spcPts val="0"/>
              </a:spcBef>
              <a:spcAft>
                <a:spcPts val="0"/>
              </a:spcAft>
              <a:buClr>
                <a:srgbClr val="000000"/>
              </a:buClr>
              <a:buSzPts val="2200"/>
              <a:buFont typeface="Arial"/>
              <a:buNone/>
            </a:pPr>
            <a:r>
              <a:rPr b="0" i="0" lang="en-GB" sz="2200" u="none" cap="none" strike="noStrike">
                <a:solidFill>
                  <a:srgbClr val="000000"/>
                </a:solidFill>
                <a:latin typeface="Arial"/>
                <a:ea typeface="Arial"/>
                <a:cs typeface="Arial"/>
                <a:sym typeface="Arial"/>
              </a:rPr>
              <a:t>Replacing missing values with mean value of series</a:t>
            </a:r>
            <a:endParaRPr/>
          </a:p>
        </p:txBody>
      </p:sp>
      <p:graphicFrame>
        <p:nvGraphicFramePr>
          <p:cNvPr id="461" name="Google Shape;461;p61"/>
          <p:cNvGraphicFramePr/>
          <p:nvPr/>
        </p:nvGraphicFramePr>
        <p:xfrm>
          <a:off x="538560" y="1955452"/>
          <a:ext cx="3000000" cy="3000000"/>
        </p:xfrm>
        <a:graphic>
          <a:graphicData uri="http://schemas.openxmlformats.org/drawingml/2006/table">
            <a:tbl>
              <a:tblPr>
                <a:noFill/>
                <a:tableStyleId>{6B506B53-5FF1-4758-9526-097565056A95}</a:tableStyleId>
              </a:tblPr>
              <a:tblGrid>
                <a:gridCol w="1290250"/>
                <a:gridCol w="1290250"/>
                <a:gridCol w="1290250"/>
              </a:tblGrid>
              <a:tr h="289425">
                <a:tc>
                  <a:txBody>
                    <a:bodyPr/>
                    <a:lstStyle/>
                    <a:p>
                      <a:pPr indent="0" lvl="0" marL="0" marR="0" rtl="0" algn="ctr">
                        <a:lnSpc>
                          <a:spcPct val="93000"/>
                        </a:lnSpc>
                        <a:spcBef>
                          <a:spcPts val="0"/>
                        </a:spcBef>
                        <a:spcAft>
                          <a:spcPts val="0"/>
                        </a:spcAft>
                        <a:buClr>
                          <a:srgbClr val="000000"/>
                        </a:buClr>
                        <a:buSzPts val="1500"/>
                        <a:buFont typeface="Arial"/>
                        <a:buNone/>
                      </a:pPr>
                      <a:r>
                        <a:rPr b="0" i="0" lang="en-GB" sz="1500" u="none">
                          <a:solidFill>
                            <a:srgbClr val="000000"/>
                          </a:solidFill>
                          <a:latin typeface="Arial"/>
                          <a:ea typeface="Arial"/>
                          <a:cs typeface="Arial"/>
                          <a:sym typeface="Arial"/>
                        </a:rPr>
                        <a:t>City</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500"/>
                        <a:buFont typeface="Arial"/>
                        <a:buNone/>
                      </a:pPr>
                      <a:r>
                        <a:rPr b="0" i="0" lang="en-GB" sz="1500" u="none">
                          <a:solidFill>
                            <a:srgbClr val="000000"/>
                          </a:solidFill>
                          <a:latin typeface="Arial"/>
                          <a:ea typeface="Arial"/>
                          <a:cs typeface="Arial"/>
                          <a:sym typeface="Arial"/>
                        </a:rPr>
                        <a:t>Population</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500"/>
                        <a:buFont typeface="Arial"/>
                        <a:buNone/>
                      </a:pPr>
                      <a:r>
                        <a:rPr b="0" i="0" lang="en-GB" sz="1500" u="none">
                          <a:solidFill>
                            <a:srgbClr val="000000"/>
                          </a:solidFill>
                          <a:latin typeface="Arial"/>
                          <a:ea typeface="Arial"/>
                          <a:cs typeface="Arial"/>
                          <a:sym typeface="Arial"/>
                        </a:rPr>
                        <a:t>Air quality</a:t>
                      </a:r>
                      <a:endParaRPr sz="1300"/>
                    </a:p>
                  </a:txBody>
                  <a:tcPr marT="42450" marB="42450" marR="81650" marL="81650">
                    <a:solidFill>
                      <a:srgbClr val="B3B3B3"/>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Amsterdam</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853,312</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42.4</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Rotterdam</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639,587 </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40.9</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Den Haag</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526,439</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41.1</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Utrecht</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344,384</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41.4</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Eindhoven</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227,100</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43.8</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Tilburg</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214,157</a:t>
                      </a:r>
                      <a:endParaRPr sz="1300"/>
                    </a:p>
                  </a:txBody>
                  <a:tcPr marT="42450" marB="42450" marR="81650" marL="81650">
                    <a:solidFill>
                      <a:srgbClr val="E6E6E6"/>
                    </a:solidFill>
                  </a:tcPr>
                </a:tc>
                <a:tc>
                  <a:txBody>
                    <a:bodyPr/>
                    <a:lstStyle/>
                    <a:p>
                      <a:pPr indent="0" lvl="0" marL="0" marR="0" rtl="0" algn="l">
                        <a:lnSpc>
                          <a:spcPct val="93000"/>
                        </a:lnSpc>
                        <a:spcBef>
                          <a:spcPts val="0"/>
                        </a:spcBef>
                        <a:spcAft>
                          <a:spcPts val="0"/>
                        </a:spcAft>
                        <a:buNone/>
                      </a:pPr>
                      <a:r>
                        <a:t/>
                      </a:r>
                      <a:endParaRPr b="0" i="0" sz="1600" u="none">
                        <a:solidFill>
                          <a:srgbClr val="000000"/>
                        </a:solidFill>
                        <a:latin typeface="Arial"/>
                        <a:ea typeface="Arial"/>
                        <a:cs typeface="Arial"/>
                        <a:sym typeface="Arial"/>
                      </a:endParaRPr>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Zwolle</a:t>
                      </a:r>
                      <a:endParaRPr sz="1300"/>
                    </a:p>
                  </a:txBody>
                  <a:tcPr marT="42450" marB="42450" marR="81650" marL="81650">
                    <a:solidFill>
                      <a:srgbClr val="B3B3B3"/>
                    </a:solidFill>
                  </a:tcPr>
                </a:tc>
                <a:tc>
                  <a:txBody>
                    <a:bodyPr/>
                    <a:lstStyle/>
                    <a:p>
                      <a:pPr indent="0" lvl="0" marL="0" marR="0" rtl="0" algn="l">
                        <a:lnSpc>
                          <a:spcPct val="93000"/>
                        </a:lnSpc>
                        <a:spcBef>
                          <a:spcPts val="0"/>
                        </a:spcBef>
                        <a:spcAft>
                          <a:spcPts val="0"/>
                        </a:spcAft>
                        <a:buNone/>
                      </a:pPr>
                      <a:r>
                        <a:t/>
                      </a:r>
                      <a:endParaRPr b="0" i="0" sz="1600" u="none">
                        <a:solidFill>
                          <a:srgbClr val="000000"/>
                        </a:solidFill>
                        <a:latin typeface="Arial"/>
                        <a:ea typeface="Arial"/>
                        <a:cs typeface="Arial"/>
                        <a:sym typeface="Arial"/>
                      </a:endParaRPr>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40.9</a:t>
                      </a:r>
                      <a:endParaRPr sz="1300"/>
                    </a:p>
                  </a:txBody>
                  <a:tcPr marT="42450" marB="42450" marR="81650" marL="81650">
                    <a:solidFill>
                      <a:srgbClr val="E6E6E6"/>
                    </a:solidFill>
                  </a:tcPr>
                </a:tc>
              </a:tr>
            </a:tbl>
          </a:graphicData>
        </a:graphic>
      </p:graphicFrame>
      <p:graphicFrame>
        <p:nvGraphicFramePr>
          <p:cNvPr id="462" name="Google Shape;462;p61"/>
          <p:cNvGraphicFramePr/>
          <p:nvPr/>
        </p:nvGraphicFramePr>
        <p:xfrm>
          <a:off x="4844160" y="1958331"/>
          <a:ext cx="3000000" cy="3000000"/>
        </p:xfrm>
        <a:graphic>
          <a:graphicData uri="http://schemas.openxmlformats.org/drawingml/2006/table">
            <a:tbl>
              <a:tblPr>
                <a:noFill/>
                <a:tableStyleId>{6B506B53-5FF1-4758-9526-097565056A95}</a:tableStyleId>
              </a:tblPr>
              <a:tblGrid>
                <a:gridCol w="1290250"/>
                <a:gridCol w="1290250"/>
                <a:gridCol w="1290250"/>
              </a:tblGrid>
              <a:tr h="289425">
                <a:tc>
                  <a:txBody>
                    <a:bodyPr/>
                    <a:lstStyle/>
                    <a:p>
                      <a:pPr indent="0" lvl="0" marL="0" marR="0" rtl="0" algn="ctr">
                        <a:lnSpc>
                          <a:spcPct val="93000"/>
                        </a:lnSpc>
                        <a:spcBef>
                          <a:spcPts val="0"/>
                        </a:spcBef>
                        <a:spcAft>
                          <a:spcPts val="0"/>
                        </a:spcAft>
                        <a:buClr>
                          <a:srgbClr val="000000"/>
                        </a:buClr>
                        <a:buSzPts val="1500"/>
                        <a:buFont typeface="Arial"/>
                        <a:buNone/>
                      </a:pPr>
                      <a:r>
                        <a:rPr b="0" i="0" lang="en-GB" sz="1500" u="none">
                          <a:solidFill>
                            <a:srgbClr val="000000"/>
                          </a:solidFill>
                          <a:latin typeface="Arial"/>
                          <a:ea typeface="Arial"/>
                          <a:cs typeface="Arial"/>
                          <a:sym typeface="Arial"/>
                        </a:rPr>
                        <a:t>City</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500"/>
                        <a:buFont typeface="Arial"/>
                        <a:buNone/>
                      </a:pPr>
                      <a:r>
                        <a:rPr b="0" i="0" lang="en-GB" sz="1500" u="none">
                          <a:solidFill>
                            <a:srgbClr val="000000"/>
                          </a:solidFill>
                          <a:latin typeface="Arial"/>
                          <a:ea typeface="Arial"/>
                          <a:cs typeface="Arial"/>
                          <a:sym typeface="Arial"/>
                        </a:rPr>
                        <a:t>Population</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500"/>
                        <a:buFont typeface="Arial"/>
                        <a:buNone/>
                      </a:pPr>
                      <a:r>
                        <a:rPr b="0" i="0" lang="en-GB" sz="1500" u="none">
                          <a:solidFill>
                            <a:srgbClr val="000000"/>
                          </a:solidFill>
                          <a:latin typeface="Arial"/>
                          <a:ea typeface="Arial"/>
                          <a:cs typeface="Arial"/>
                          <a:sym typeface="Arial"/>
                        </a:rPr>
                        <a:t>Air quality</a:t>
                      </a:r>
                      <a:endParaRPr sz="1300"/>
                    </a:p>
                  </a:txBody>
                  <a:tcPr marT="42450" marB="42450" marR="81650" marL="81650">
                    <a:solidFill>
                      <a:srgbClr val="B3B3B3"/>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Amsterdam</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853,312</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42.4</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Rotterdam</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639,587 </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40.9</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Den Haag</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526,439</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41.1</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Utrecht</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344,384</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41.4</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Eindhoven</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227,100</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43.8</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Tilburg</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214,157</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1" i="0" lang="en-GB" sz="1300" u="none">
                          <a:solidFill>
                            <a:srgbClr val="000000"/>
                          </a:solidFill>
                          <a:latin typeface="Arial"/>
                          <a:ea typeface="Arial"/>
                          <a:cs typeface="Arial"/>
                          <a:sym typeface="Arial"/>
                        </a:rPr>
                        <a:t>41,75</a:t>
                      </a:r>
                      <a:endParaRPr sz="1300"/>
                    </a:p>
                  </a:txBody>
                  <a:tcPr marT="42450" marB="42450" marR="81650" marL="81650">
                    <a:solidFill>
                      <a:srgbClr val="E6E6E6"/>
                    </a:solidFill>
                  </a:tcPr>
                </a:tc>
              </a:tr>
              <a:tr h="266375">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Zwolle</a:t>
                      </a:r>
                      <a:endParaRPr sz="1300"/>
                    </a:p>
                  </a:txBody>
                  <a:tcPr marT="42450" marB="42450" marR="81650" marL="81650">
                    <a:solidFill>
                      <a:srgbClr val="B3B3B3"/>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1" i="0" lang="en-GB" sz="1300" u="none">
                          <a:solidFill>
                            <a:srgbClr val="000000"/>
                          </a:solidFill>
                          <a:latin typeface="Arial"/>
                          <a:ea typeface="Arial"/>
                          <a:cs typeface="Arial"/>
                          <a:sym typeface="Arial"/>
                        </a:rPr>
                        <a:t>467,496</a:t>
                      </a:r>
                      <a:endParaRPr sz="1300"/>
                    </a:p>
                  </a:txBody>
                  <a:tcPr marT="42450" marB="42450" marR="81650" marL="81650">
                    <a:solidFill>
                      <a:srgbClr val="E6E6E6"/>
                    </a:solidFill>
                  </a:tcPr>
                </a:tc>
                <a:tc>
                  <a:txBody>
                    <a:bodyPr/>
                    <a:lstStyle/>
                    <a:p>
                      <a:pPr indent="0" lvl="0" marL="0" marR="0" rtl="0" algn="ctr">
                        <a:lnSpc>
                          <a:spcPct val="93000"/>
                        </a:lnSpc>
                        <a:spcBef>
                          <a:spcPts val="0"/>
                        </a:spcBef>
                        <a:spcAft>
                          <a:spcPts val="0"/>
                        </a:spcAft>
                        <a:buClr>
                          <a:srgbClr val="000000"/>
                        </a:buClr>
                        <a:buSzPts val="1300"/>
                        <a:buFont typeface="Arial"/>
                        <a:buNone/>
                      </a:pPr>
                      <a:r>
                        <a:rPr b="0" i="0" lang="en-GB" sz="1300" u="none">
                          <a:solidFill>
                            <a:srgbClr val="000000"/>
                          </a:solidFill>
                          <a:latin typeface="Arial"/>
                          <a:ea typeface="Arial"/>
                          <a:cs typeface="Arial"/>
                          <a:sym typeface="Arial"/>
                        </a:rPr>
                        <a:t>40.9</a:t>
                      </a:r>
                      <a:endParaRPr sz="1300"/>
                    </a:p>
                  </a:txBody>
                  <a:tcPr marT="42450" marB="42450" marR="81650" marL="81650">
                    <a:solidFill>
                      <a:srgbClr val="E6E6E6"/>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6" name="Shape 466"/>
        <p:cNvGrpSpPr/>
        <p:nvPr/>
      </p:nvGrpSpPr>
      <p:grpSpPr>
        <a:xfrm>
          <a:off x="0" y="0"/>
          <a:ext cx="0" cy="0"/>
          <a:chOff x="0" y="0"/>
          <a:chExt cx="0" cy="0"/>
        </a:xfrm>
      </p:grpSpPr>
      <p:sp>
        <p:nvSpPr>
          <p:cNvPr id="467" name="Google Shape;467;p62"/>
          <p:cNvSpPr txBox="1"/>
          <p:nvPr>
            <p:ph type="title"/>
          </p:nvPr>
        </p:nvSpPr>
        <p:spPr>
          <a:xfrm>
            <a:off x="456480" y="204473"/>
            <a:ext cx="8228400" cy="858300"/>
          </a:xfrm>
          <a:prstGeom prst="rect">
            <a:avLst/>
          </a:prstGeom>
          <a:noFill/>
          <a:ln>
            <a:noFill/>
          </a:ln>
        </p:spPr>
        <p:txBody>
          <a:bodyPr anchorCtr="0" anchor="ctr" bIns="0" lIns="0" spcFirstLastPara="1" rIns="0" wrap="square" tIns="0">
            <a:noAutofit/>
          </a:bodyPr>
          <a:lstStyle/>
          <a:p>
            <a:pPr indent="0" lvl="0" marL="0" rtl="0" algn="ctr">
              <a:lnSpc>
                <a:spcPct val="119000"/>
              </a:lnSpc>
              <a:spcBef>
                <a:spcPts val="0"/>
              </a:spcBef>
              <a:spcAft>
                <a:spcPts val="0"/>
              </a:spcAft>
              <a:buClr>
                <a:srgbClr val="000000"/>
              </a:buClr>
              <a:buSzPts val="3000"/>
              <a:buFont typeface="Arial"/>
              <a:buNone/>
            </a:pPr>
            <a:r>
              <a:rPr b="0" i="0" lang="en-GB" sz="3000" u="none">
                <a:solidFill>
                  <a:srgbClr val="000000"/>
                </a:solidFill>
                <a:latin typeface="Arial"/>
                <a:ea typeface="Arial"/>
                <a:cs typeface="Arial"/>
                <a:sym typeface="Arial"/>
              </a:rPr>
              <a:t>Impute: Random sampling</a:t>
            </a:r>
            <a:endParaRPr/>
          </a:p>
        </p:txBody>
      </p:sp>
      <p:sp>
        <p:nvSpPr>
          <p:cNvPr id="468" name="Google Shape;468;p62"/>
          <p:cNvSpPr txBox="1"/>
          <p:nvPr>
            <p:ph idx="1" type="body"/>
          </p:nvPr>
        </p:nvSpPr>
        <p:spPr>
          <a:xfrm>
            <a:off x="456480" y="1366512"/>
            <a:ext cx="4851600" cy="1617300"/>
          </a:xfrm>
          <a:prstGeom prst="rect">
            <a:avLst/>
          </a:prstGeom>
          <a:noFill/>
          <a:ln>
            <a:noFill/>
          </a:ln>
        </p:spPr>
        <p:txBody>
          <a:bodyPr anchorCtr="0" anchor="t" bIns="0" lIns="0" spcFirstLastPara="1" rIns="0" wrap="square" tIns="0">
            <a:noAutofit/>
          </a:bodyPr>
          <a:lstStyle/>
          <a:p>
            <a:pPr indent="-292100" lvl="0" marL="393700" marR="0" rtl="0" algn="l">
              <a:lnSpc>
                <a:spcPct val="119000"/>
              </a:lnSpc>
              <a:spcBef>
                <a:spcPts val="0"/>
              </a:spcBef>
              <a:spcAft>
                <a:spcPts val="0"/>
              </a:spcAft>
              <a:buClr>
                <a:srgbClr val="000000"/>
              </a:buClr>
              <a:buSzPts val="1800"/>
              <a:buFont typeface="Arial"/>
              <a:buNone/>
            </a:pPr>
            <a:r>
              <a:rPr b="0" i="0" lang="en-GB" sz="1800" u="none" cap="none" strike="noStrike">
                <a:solidFill>
                  <a:srgbClr val="000000"/>
                </a:solidFill>
                <a:latin typeface="Arial"/>
                <a:ea typeface="Arial"/>
                <a:cs typeface="Arial"/>
                <a:sym typeface="Arial"/>
              </a:rPr>
              <a:t>If we have a known distribution that fits the variable well we can sample from this distribution to generate a ‘plausible’ value.</a:t>
            </a:r>
            <a:endParaRPr/>
          </a:p>
          <a:p>
            <a:pPr indent="-292100" lvl="0" marL="393700" marR="0" rtl="0" algn="l">
              <a:lnSpc>
                <a:spcPct val="119000"/>
              </a:lnSpc>
              <a:spcBef>
                <a:spcPts val="90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304800" lvl="0" marL="304800" marR="0" rtl="0" algn="l">
              <a:lnSpc>
                <a:spcPct val="119000"/>
              </a:lnSpc>
              <a:spcBef>
                <a:spcPts val="900"/>
              </a:spcBef>
              <a:spcAft>
                <a:spcPts val="0"/>
              </a:spcAft>
              <a:buNone/>
            </a:pPr>
            <a:r>
              <a:t/>
            </a:r>
            <a:endParaRPr b="0" i="0" sz="2200" u="none">
              <a:solidFill>
                <a:srgbClr val="000000"/>
              </a:solidFill>
              <a:latin typeface="Arial"/>
              <a:ea typeface="Arial"/>
              <a:cs typeface="Arial"/>
              <a:sym typeface="Arial"/>
            </a:endParaRPr>
          </a:p>
        </p:txBody>
      </p:sp>
      <p:pic>
        <p:nvPicPr>
          <p:cNvPr id="469" name="Google Shape;469;p62"/>
          <p:cNvPicPr preferRelativeResize="0"/>
          <p:nvPr/>
        </p:nvPicPr>
        <p:blipFill rotWithShape="1">
          <a:blip r:embed="rId3">
            <a:alphaModFix/>
          </a:blip>
          <a:srcRect b="0" l="0" r="0" t="0"/>
          <a:stretch/>
        </p:blipFill>
        <p:spPr>
          <a:xfrm>
            <a:off x="5539680" y="1431310"/>
            <a:ext cx="3143410" cy="28698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nvSpPr>
        <p:spPr>
          <a:xfrm>
            <a:off x="457172" y="204740"/>
            <a:ext cx="8228700" cy="858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GB" sz="3000" strike="noStrike">
                <a:latin typeface="Arial"/>
                <a:ea typeface="Arial"/>
                <a:cs typeface="Arial"/>
                <a:sym typeface="Arial"/>
              </a:rPr>
              <a:t>Data Transformations</a:t>
            </a:r>
            <a:endParaRPr b="0" sz="3000" strike="noStrike">
              <a:latin typeface="Arial"/>
              <a:ea typeface="Arial"/>
              <a:cs typeface="Arial"/>
              <a:sym typeface="Arial"/>
            </a:endParaRPr>
          </a:p>
        </p:txBody>
      </p:sp>
      <p:sp>
        <p:nvSpPr>
          <p:cNvPr id="114" name="Google Shape;114;p18"/>
          <p:cNvSpPr txBox="1"/>
          <p:nvPr/>
        </p:nvSpPr>
        <p:spPr>
          <a:xfrm>
            <a:off x="457172" y="1203299"/>
            <a:ext cx="8228700" cy="2982600"/>
          </a:xfrm>
          <a:prstGeom prst="rect">
            <a:avLst/>
          </a:prstGeom>
          <a:noFill/>
          <a:ln>
            <a:noFill/>
          </a:ln>
        </p:spPr>
        <p:txBody>
          <a:bodyPr anchorCtr="0" anchor="t" bIns="0" lIns="0" spcFirstLastPara="1" rIns="0" wrap="square" tIns="0">
            <a:normAutofit/>
          </a:bodyPr>
          <a:lstStyle/>
          <a:p>
            <a:pPr indent="-298450" lvl="0" marL="393700" marR="0" rtl="0" algn="l">
              <a:spcBef>
                <a:spcPts val="0"/>
              </a:spcBef>
              <a:spcAft>
                <a:spcPts val="0"/>
              </a:spcAft>
              <a:buClr>
                <a:srgbClr val="000000"/>
              </a:buClr>
              <a:buSzPts val="1100"/>
              <a:buFont typeface="Noto Sans Symbols"/>
              <a:buChar char="●"/>
            </a:pPr>
            <a:r>
              <a:rPr b="0" lang="en-GB" sz="2500" strike="noStrike">
                <a:latin typeface="Arial"/>
                <a:ea typeface="Arial"/>
                <a:cs typeface="Arial"/>
                <a:sym typeface="Arial"/>
              </a:rPr>
              <a:t>Real world data is often very messy, and not in a format that readily enables analysis/visualisation.</a:t>
            </a:r>
            <a:endParaRPr b="0" sz="2500" strike="noStrike">
              <a:latin typeface="Arial"/>
              <a:ea typeface="Arial"/>
              <a:cs typeface="Arial"/>
              <a:sym typeface="Arial"/>
            </a:endParaRPr>
          </a:p>
        </p:txBody>
      </p:sp>
      <p:pic>
        <p:nvPicPr>
          <p:cNvPr id="115" name="Google Shape;115;p18"/>
          <p:cNvPicPr preferRelativeResize="0"/>
          <p:nvPr/>
        </p:nvPicPr>
        <p:blipFill rotWithShape="1">
          <a:blip r:embed="rId3">
            <a:alphaModFix/>
          </a:blip>
          <a:srcRect b="0" l="0" r="0" t="0"/>
          <a:stretch/>
        </p:blipFill>
        <p:spPr>
          <a:xfrm>
            <a:off x="1436172" y="2200878"/>
            <a:ext cx="6271196" cy="230275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3" name="Shape 473"/>
        <p:cNvGrpSpPr/>
        <p:nvPr/>
      </p:nvGrpSpPr>
      <p:grpSpPr>
        <a:xfrm>
          <a:off x="0" y="0"/>
          <a:ext cx="0" cy="0"/>
          <a:chOff x="0" y="0"/>
          <a:chExt cx="0" cy="0"/>
        </a:xfrm>
      </p:grpSpPr>
      <p:sp>
        <p:nvSpPr>
          <p:cNvPr id="474" name="Google Shape;474;p63"/>
          <p:cNvSpPr txBox="1"/>
          <p:nvPr>
            <p:ph type="title"/>
          </p:nvPr>
        </p:nvSpPr>
        <p:spPr>
          <a:xfrm>
            <a:off x="456480" y="204473"/>
            <a:ext cx="8228400" cy="858300"/>
          </a:xfrm>
          <a:prstGeom prst="rect">
            <a:avLst/>
          </a:prstGeom>
          <a:noFill/>
          <a:ln>
            <a:noFill/>
          </a:ln>
        </p:spPr>
        <p:txBody>
          <a:bodyPr anchorCtr="0" anchor="ctr" bIns="0" lIns="0" spcFirstLastPara="1" rIns="0" wrap="square" tIns="0">
            <a:noAutofit/>
          </a:bodyPr>
          <a:lstStyle/>
          <a:p>
            <a:pPr indent="0" lvl="0" marL="0" rtl="0" algn="ctr">
              <a:lnSpc>
                <a:spcPct val="119000"/>
              </a:lnSpc>
              <a:spcBef>
                <a:spcPts val="0"/>
              </a:spcBef>
              <a:spcAft>
                <a:spcPts val="0"/>
              </a:spcAft>
              <a:buClr>
                <a:srgbClr val="000000"/>
              </a:buClr>
              <a:buSzPts val="3000"/>
              <a:buFont typeface="Arial"/>
              <a:buNone/>
            </a:pPr>
            <a:r>
              <a:rPr b="0" i="0" lang="en-GB" sz="3000" u="none">
                <a:solidFill>
                  <a:srgbClr val="000000"/>
                </a:solidFill>
                <a:latin typeface="Arial"/>
                <a:ea typeface="Arial"/>
                <a:cs typeface="Arial"/>
                <a:sym typeface="Arial"/>
              </a:rPr>
              <a:t>Risk of imputation</a:t>
            </a:r>
            <a:endParaRPr/>
          </a:p>
        </p:txBody>
      </p:sp>
      <p:sp>
        <p:nvSpPr>
          <p:cNvPr id="475" name="Google Shape;475;p63"/>
          <p:cNvSpPr txBox="1"/>
          <p:nvPr>
            <p:ph idx="1" type="body"/>
          </p:nvPr>
        </p:nvSpPr>
        <p:spPr>
          <a:xfrm>
            <a:off x="456480" y="1203798"/>
            <a:ext cx="8228400" cy="2982000"/>
          </a:xfrm>
          <a:prstGeom prst="rect">
            <a:avLst/>
          </a:prstGeom>
          <a:noFill/>
          <a:ln>
            <a:noFill/>
          </a:ln>
        </p:spPr>
        <p:txBody>
          <a:bodyPr anchorCtr="0" anchor="t" bIns="0" lIns="0" spcFirstLastPara="1" rIns="0" wrap="square" tIns="0">
            <a:noAutofit/>
          </a:bodyPr>
          <a:lstStyle/>
          <a:p>
            <a:pPr indent="-292100" lvl="0" marL="393700" marR="0" rtl="0" algn="l">
              <a:lnSpc>
                <a:spcPct val="119000"/>
              </a:lnSpc>
              <a:spcBef>
                <a:spcPts val="0"/>
              </a:spcBef>
              <a:spcAft>
                <a:spcPts val="0"/>
              </a:spcAft>
              <a:buClr>
                <a:srgbClr val="000000"/>
              </a:buClr>
              <a:buSzPts val="1000"/>
              <a:buFont typeface="Noto Sans Symbols"/>
              <a:buChar char="●"/>
            </a:pPr>
            <a:r>
              <a:rPr b="0" i="0" lang="en-GB" sz="2200" u="none">
                <a:solidFill>
                  <a:srgbClr val="000000"/>
                </a:solidFill>
                <a:latin typeface="Arial"/>
                <a:ea typeface="Arial"/>
                <a:cs typeface="Arial"/>
                <a:sym typeface="Arial"/>
              </a:rPr>
              <a:t>Likely to introduce bias to your dataset</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Reflected in models</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Might lead to incorrect conclusions</a:t>
            </a:r>
            <a:endParaRPr/>
          </a:p>
        </p:txBody>
      </p:sp>
      <p:pic>
        <p:nvPicPr>
          <p:cNvPr id="476" name="Google Shape;476;p63"/>
          <p:cNvPicPr preferRelativeResize="0"/>
          <p:nvPr/>
        </p:nvPicPr>
        <p:blipFill rotWithShape="1">
          <a:blip r:embed="rId3">
            <a:alphaModFix/>
          </a:blip>
          <a:srcRect b="0" l="0" r="0" t="0"/>
          <a:stretch/>
        </p:blipFill>
        <p:spPr>
          <a:xfrm>
            <a:off x="5378400" y="2125366"/>
            <a:ext cx="3165010" cy="23744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0" name="Shape 480"/>
        <p:cNvGrpSpPr/>
        <p:nvPr/>
      </p:nvGrpSpPr>
      <p:grpSpPr>
        <a:xfrm>
          <a:off x="0" y="0"/>
          <a:ext cx="0" cy="0"/>
          <a:chOff x="0" y="0"/>
          <a:chExt cx="0" cy="0"/>
        </a:xfrm>
      </p:grpSpPr>
      <p:sp>
        <p:nvSpPr>
          <p:cNvPr id="481" name="Google Shape;481;p64"/>
          <p:cNvSpPr txBox="1"/>
          <p:nvPr>
            <p:ph type="title"/>
          </p:nvPr>
        </p:nvSpPr>
        <p:spPr>
          <a:xfrm>
            <a:off x="456480" y="204473"/>
            <a:ext cx="8228400" cy="858300"/>
          </a:xfrm>
          <a:prstGeom prst="rect">
            <a:avLst/>
          </a:prstGeom>
          <a:noFill/>
          <a:ln>
            <a:noFill/>
          </a:ln>
        </p:spPr>
        <p:txBody>
          <a:bodyPr anchorCtr="0" anchor="ctr" bIns="0" lIns="0" spcFirstLastPara="1" rIns="0" wrap="square" tIns="0">
            <a:noAutofit/>
          </a:bodyPr>
          <a:lstStyle/>
          <a:p>
            <a:pPr indent="0" lvl="0" marL="0" rtl="0" algn="ctr">
              <a:lnSpc>
                <a:spcPct val="119000"/>
              </a:lnSpc>
              <a:spcBef>
                <a:spcPts val="0"/>
              </a:spcBef>
              <a:spcAft>
                <a:spcPts val="0"/>
              </a:spcAft>
              <a:buClr>
                <a:srgbClr val="000000"/>
              </a:buClr>
              <a:buSzPts val="3000"/>
              <a:buFont typeface="Arial"/>
              <a:buNone/>
            </a:pPr>
            <a:r>
              <a:rPr b="0" i="0" lang="en-GB" sz="3000" u="none">
                <a:solidFill>
                  <a:srgbClr val="000000"/>
                </a:solidFill>
                <a:latin typeface="Arial"/>
                <a:ea typeface="Arial"/>
                <a:cs typeface="Arial"/>
                <a:sym typeface="Arial"/>
              </a:rPr>
              <a:t>Normalisation</a:t>
            </a:r>
            <a:endParaRPr/>
          </a:p>
        </p:txBody>
      </p:sp>
      <p:sp>
        <p:nvSpPr>
          <p:cNvPr id="482" name="Google Shape;482;p64"/>
          <p:cNvSpPr txBox="1"/>
          <p:nvPr>
            <p:ph idx="1" type="body"/>
          </p:nvPr>
        </p:nvSpPr>
        <p:spPr>
          <a:xfrm>
            <a:off x="456480" y="1203798"/>
            <a:ext cx="8228400" cy="2982000"/>
          </a:xfrm>
          <a:prstGeom prst="rect">
            <a:avLst/>
          </a:prstGeom>
          <a:noFill/>
          <a:ln>
            <a:noFill/>
          </a:ln>
        </p:spPr>
        <p:txBody>
          <a:bodyPr anchorCtr="0" anchor="t" bIns="0" lIns="0" spcFirstLastPara="1" rIns="0" wrap="square" tIns="0">
            <a:noAutofit/>
          </a:bodyPr>
          <a:lstStyle/>
          <a:p>
            <a:pPr indent="-292100" lvl="0" marL="393700" marR="0" rtl="0" algn="l">
              <a:lnSpc>
                <a:spcPct val="119000"/>
              </a:lnSpc>
              <a:spcBef>
                <a:spcPts val="0"/>
              </a:spcBef>
              <a:spcAft>
                <a:spcPts val="0"/>
              </a:spcAft>
              <a:buClr>
                <a:srgbClr val="000000"/>
              </a:buClr>
              <a:buSzPts val="1000"/>
              <a:buFont typeface="Noto Sans Symbols"/>
              <a:buChar char="●"/>
            </a:pPr>
            <a:r>
              <a:rPr b="0" i="0" lang="en-GB" sz="2200" u="none">
                <a:solidFill>
                  <a:srgbClr val="000000"/>
                </a:solidFill>
                <a:latin typeface="Arial"/>
                <a:ea typeface="Arial"/>
                <a:cs typeface="Arial"/>
                <a:sym typeface="Arial"/>
              </a:rPr>
              <a:t>Mainly useful for modeling, but has use for visualisation too</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Min-max scaling:  </a:t>
            </a:r>
            <a:endParaRPr/>
          </a:p>
          <a:p>
            <a:pPr indent="-260350" lvl="2" marL="1181100" marR="0" rtl="0" algn="l">
              <a:lnSpc>
                <a:spcPct val="119000"/>
              </a:lnSpc>
              <a:spcBef>
                <a:spcPts val="500"/>
              </a:spcBef>
              <a:spcAft>
                <a:spcPts val="0"/>
              </a:spcAft>
              <a:buClr>
                <a:srgbClr val="000000"/>
              </a:buClr>
              <a:buSzPts val="700"/>
              <a:buFont typeface="Noto Sans Symbols"/>
              <a:buChar char="●"/>
            </a:pPr>
            <a:r>
              <a:rPr b="0" i="0" lang="en-GB" sz="1600" u="none" cap="none" strike="noStrike">
                <a:solidFill>
                  <a:srgbClr val="000000"/>
                </a:solidFill>
                <a:latin typeface="Arial"/>
                <a:ea typeface="Arial"/>
                <a:cs typeface="Arial"/>
                <a:sym typeface="Arial"/>
              </a:rPr>
              <a:t>Scales values between 0 and 1</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Zero mean: </a:t>
            </a:r>
            <a:endParaRPr/>
          </a:p>
          <a:p>
            <a:pPr indent="-260350" lvl="2" marL="1181100" marR="0" rtl="0" algn="l">
              <a:lnSpc>
                <a:spcPct val="119000"/>
              </a:lnSpc>
              <a:spcBef>
                <a:spcPts val="500"/>
              </a:spcBef>
              <a:spcAft>
                <a:spcPts val="0"/>
              </a:spcAft>
              <a:buClr>
                <a:srgbClr val="000000"/>
              </a:buClr>
              <a:buSzPts val="700"/>
              <a:buFont typeface="Noto Sans Symbols"/>
              <a:buChar char="●"/>
            </a:pPr>
            <a:r>
              <a:rPr b="0" i="0" lang="en-GB" sz="1600" u="none" cap="none" strike="noStrike">
                <a:solidFill>
                  <a:srgbClr val="000000"/>
                </a:solidFill>
                <a:latin typeface="Arial"/>
                <a:ea typeface="Arial"/>
                <a:cs typeface="Arial"/>
                <a:sym typeface="Arial"/>
              </a:rPr>
              <a:t>Centers values around 0</a:t>
            </a:r>
            <a:endParaRPr/>
          </a:p>
          <a:p>
            <a:pPr indent="-292100" lvl="1" marL="787400" marR="0" rtl="0" algn="l">
              <a:lnSpc>
                <a:spcPct val="119000"/>
              </a:lnSpc>
              <a:spcBef>
                <a:spcPts val="700"/>
              </a:spcBef>
              <a:spcAft>
                <a:spcPts val="0"/>
              </a:spcAft>
              <a:buClr>
                <a:srgbClr val="000000"/>
              </a:buClr>
              <a:buSzPts val="1400"/>
              <a:buFont typeface="Noto Sans Symbols"/>
              <a:buChar char="−"/>
            </a:pPr>
            <a:r>
              <a:rPr b="0" i="0" lang="en-GB" sz="1900" u="none" cap="none" strike="noStrike">
                <a:solidFill>
                  <a:srgbClr val="000000"/>
                </a:solidFill>
                <a:latin typeface="Arial"/>
                <a:ea typeface="Arial"/>
                <a:cs typeface="Arial"/>
                <a:sym typeface="Arial"/>
              </a:rPr>
              <a:t>Z-score</a:t>
            </a:r>
            <a:endParaRPr/>
          </a:p>
          <a:p>
            <a:pPr indent="-260350" lvl="2" marL="1181100" marR="0" rtl="0" algn="l">
              <a:lnSpc>
                <a:spcPct val="119000"/>
              </a:lnSpc>
              <a:spcBef>
                <a:spcPts val="500"/>
              </a:spcBef>
              <a:spcAft>
                <a:spcPts val="0"/>
              </a:spcAft>
              <a:buClr>
                <a:srgbClr val="000000"/>
              </a:buClr>
              <a:buSzPts val="700"/>
              <a:buFont typeface="Noto Sans Symbols"/>
              <a:buChar char="●"/>
            </a:pPr>
            <a:r>
              <a:rPr b="0" i="0" lang="en-GB" sz="1600" u="none" cap="none" strike="noStrike">
                <a:solidFill>
                  <a:srgbClr val="000000"/>
                </a:solidFill>
                <a:latin typeface="Arial"/>
                <a:ea typeface="Arial"/>
                <a:cs typeface="Arial"/>
                <a:sym typeface="Arial"/>
              </a:rPr>
              <a:t>Centers values around 0</a:t>
            </a:r>
            <a:endParaRPr/>
          </a:p>
          <a:p>
            <a:pPr indent="-260350" lvl="2" marL="1181100" marR="0" rtl="0" algn="l">
              <a:lnSpc>
                <a:spcPct val="119000"/>
              </a:lnSpc>
              <a:spcBef>
                <a:spcPts val="500"/>
              </a:spcBef>
              <a:spcAft>
                <a:spcPts val="0"/>
              </a:spcAft>
              <a:buClr>
                <a:srgbClr val="000000"/>
              </a:buClr>
              <a:buSzPts val="700"/>
              <a:buFont typeface="Noto Sans Symbols"/>
              <a:buChar char="●"/>
            </a:pPr>
            <a:r>
              <a:rPr b="0" i="0" lang="en-GB" sz="1600" u="none" cap="none" strike="noStrike">
                <a:solidFill>
                  <a:srgbClr val="000000"/>
                </a:solidFill>
                <a:latin typeface="Arial"/>
                <a:ea typeface="Arial"/>
                <a:cs typeface="Arial"/>
                <a:sym typeface="Arial"/>
              </a:rPr>
              <a:t>Score represents how many standard deviations it is from the mean</a:t>
            </a:r>
            <a:endParaRPr/>
          </a:p>
        </p:txBody>
      </p:sp>
      <p:pic>
        <p:nvPicPr>
          <p:cNvPr id="483" name="Google Shape;483;p64"/>
          <p:cNvPicPr preferRelativeResize="0"/>
          <p:nvPr/>
        </p:nvPicPr>
        <p:blipFill rotWithShape="1">
          <a:blip r:embed="rId3">
            <a:alphaModFix/>
          </a:blip>
          <a:srcRect b="0" l="0" r="0" t="0"/>
          <a:stretch/>
        </p:blipFill>
        <p:spPr>
          <a:xfrm>
            <a:off x="4252320" y="2409035"/>
            <a:ext cx="652298" cy="326868"/>
          </a:xfrm>
          <a:prstGeom prst="rect">
            <a:avLst/>
          </a:prstGeom>
          <a:noFill/>
          <a:ln>
            <a:noFill/>
          </a:ln>
        </p:spPr>
      </p:pic>
      <p:pic>
        <p:nvPicPr>
          <p:cNvPr id="484" name="Google Shape;484;p64"/>
          <p:cNvPicPr preferRelativeResize="0"/>
          <p:nvPr/>
        </p:nvPicPr>
        <p:blipFill rotWithShape="1">
          <a:blip r:embed="rId4">
            <a:alphaModFix/>
          </a:blip>
          <a:srcRect b="0" l="0" r="0" t="0"/>
          <a:stretch/>
        </p:blipFill>
        <p:spPr>
          <a:xfrm>
            <a:off x="2986560" y="1658822"/>
            <a:ext cx="1284438" cy="355667"/>
          </a:xfrm>
          <a:prstGeom prst="rect">
            <a:avLst/>
          </a:prstGeom>
          <a:noFill/>
          <a:ln>
            <a:noFill/>
          </a:ln>
        </p:spPr>
      </p:pic>
      <p:pic>
        <p:nvPicPr>
          <p:cNvPr id="485" name="Google Shape;485;p64"/>
          <p:cNvPicPr preferRelativeResize="0"/>
          <p:nvPr/>
        </p:nvPicPr>
        <p:blipFill rotWithShape="1">
          <a:blip r:embed="rId5">
            <a:alphaModFix/>
          </a:blip>
          <a:srcRect b="0" l="0" r="0" t="0"/>
          <a:stretch/>
        </p:blipFill>
        <p:spPr>
          <a:xfrm>
            <a:off x="2488320" y="2493993"/>
            <a:ext cx="652298" cy="326868"/>
          </a:xfrm>
          <a:prstGeom prst="rect">
            <a:avLst/>
          </a:prstGeom>
          <a:noFill/>
          <a:ln>
            <a:noFill/>
          </a:ln>
        </p:spPr>
      </p:pic>
      <p:pic>
        <p:nvPicPr>
          <p:cNvPr id="486" name="Google Shape;486;p64"/>
          <p:cNvPicPr preferRelativeResize="0"/>
          <p:nvPr/>
        </p:nvPicPr>
        <p:blipFill rotWithShape="1">
          <a:blip r:embed="rId6">
            <a:alphaModFix/>
          </a:blip>
          <a:srcRect b="0" l="0" r="0" t="0"/>
          <a:stretch/>
        </p:blipFill>
        <p:spPr>
          <a:xfrm>
            <a:off x="2121120" y="3234127"/>
            <a:ext cx="616298" cy="26351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0" name="Shape 490"/>
        <p:cNvGrpSpPr/>
        <p:nvPr/>
      </p:nvGrpSpPr>
      <p:grpSpPr>
        <a:xfrm>
          <a:off x="0" y="0"/>
          <a:ext cx="0" cy="0"/>
          <a:chOff x="0" y="0"/>
          <a:chExt cx="0" cy="0"/>
        </a:xfrm>
      </p:grpSpPr>
      <p:sp>
        <p:nvSpPr>
          <p:cNvPr id="491" name="Google Shape;491;p65"/>
          <p:cNvSpPr txBox="1"/>
          <p:nvPr>
            <p:ph type="title"/>
          </p:nvPr>
        </p:nvSpPr>
        <p:spPr>
          <a:xfrm>
            <a:off x="456480" y="204473"/>
            <a:ext cx="8228400" cy="858300"/>
          </a:xfrm>
          <a:prstGeom prst="rect">
            <a:avLst/>
          </a:prstGeom>
          <a:noFill/>
          <a:ln>
            <a:noFill/>
          </a:ln>
        </p:spPr>
        <p:txBody>
          <a:bodyPr anchorCtr="0" anchor="ctr" bIns="0" lIns="0" spcFirstLastPara="1" rIns="0" wrap="square" tIns="0">
            <a:noAutofit/>
          </a:bodyPr>
          <a:lstStyle/>
          <a:p>
            <a:pPr indent="0" lvl="0" marL="0" rtl="0" algn="ctr">
              <a:lnSpc>
                <a:spcPct val="119000"/>
              </a:lnSpc>
              <a:spcBef>
                <a:spcPts val="0"/>
              </a:spcBef>
              <a:spcAft>
                <a:spcPts val="0"/>
              </a:spcAft>
              <a:buClr>
                <a:srgbClr val="000000"/>
              </a:buClr>
              <a:buSzPts val="3000"/>
              <a:buFont typeface="Arial"/>
              <a:buNone/>
            </a:pPr>
            <a:r>
              <a:rPr b="0" i="0" lang="en-GB" sz="3000" u="none">
                <a:solidFill>
                  <a:srgbClr val="000000"/>
                </a:solidFill>
                <a:latin typeface="Arial"/>
                <a:ea typeface="Arial"/>
                <a:cs typeface="Arial"/>
                <a:sym typeface="Arial"/>
              </a:rPr>
              <a:t>Wrap up</a:t>
            </a:r>
            <a:endParaRPr/>
          </a:p>
        </p:txBody>
      </p:sp>
      <p:sp>
        <p:nvSpPr>
          <p:cNvPr id="492" name="Google Shape;492;p65"/>
          <p:cNvSpPr txBox="1"/>
          <p:nvPr>
            <p:ph idx="1" type="body"/>
          </p:nvPr>
        </p:nvSpPr>
        <p:spPr>
          <a:xfrm>
            <a:off x="456480" y="1203798"/>
            <a:ext cx="8228400" cy="2982000"/>
          </a:xfrm>
          <a:prstGeom prst="rect">
            <a:avLst/>
          </a:prstGeom>
          <a:noFill/>
          <a:ln>
            <a:noFill/>
          </a:ln>
        </p:spPr>
        <p:txBody>
          <a:bodyPr anchorCtr="0" anchor="t" bIns="0" lIns="0" spcFirstLastPara="1" rIns="0" wrap="square" tIns="0">
            <a:noAutofit/>
          </a:bodyPr>
          <a:lstStyle/>
          <a:p>
            <a:pPr indent="-292100" lvl="0" marL="393700" marR="0" rtl="0" algn="l">
              <a:lnSpc>
                <a:spcPct val="119000"/>
              </a:lnSpc>
              <a:spcBef>
                <a:spcPts val="0"/>
              </a:spcBef>
              <a:spcAft>
                <a:spcPts val="0"/>
              </a:spcAft>
              <a:buClr>
                <a:srgbClr val="000000"/>
              </a:buClr>
              <a:buSzPts val="1000"/>
              <a:buFont typeface="Noto Sans Symbols"/>
              <a:buChar char="●"/>
            </a:pPr>
            <a:r>
              <a:rPr b="0" i="0" lang="en-GB" sz="2200" u="none">
                <a:solidFill>
                  <a:srgbClr val="000000"/>
                </a:solidFill>
                <a:latin typeface="Arial"/>
                <a:ea typeface="Arial"/>
                <a:cs typeface="Arial"/>
                <a:sym typeface="Arial"/>
              </a:rPr>
              <a:t>Pre-processing gets our data ready for further analysis</a:t>
            </a:r>
            <a:endParaRPr/>
          </a:p>
          <a:p>
            <a:pPr indent="-292100" lvl="0" marL="393700" marR="0" rtl="0" algn="l">
              <a:lnSpc>
                <a:spcPct val="119000"/>
              </a:lnSpc>
              <a:spcBef>
                <a:spcPts val="900"/>
              </a:spcBef>
              <a:spcAft>
                <a:spcPts val="0"/>
              </a:spcAft>
              <a:buClr>
                <a:srgbClr val="000000"/>
              </a:buClr>
              <a:buSzPts val="1000"/>
              <a:buFont typeface="Noto Sans Symbols"/>
              <a:buChar char="●"/>
            </a:pPr>
            <a:r>
              <a:rPr b="0" i="0" lang="en-GB" sz="2200" u="none">
                <a:solidFill>
                  <a:srgbClr val="000000"/>
                </a:solidFill>
                <a:latin typeface="Arial"/>
                <a:ea typeface="Arial"/>
                <a:cs typeface="Arial"/>
                <a:sym typeface="Arial"/>
              </a:rPr>
              <a:t>Familiarises you with the data</a:t>
            </a:r>
            <a:endParaRPr/>
          </a:p>
          <a:p>
            <a:pPr indent="-292100" lvl="0" marL="393700" marR="0" rtl="0" algn="l">
              <a:lnSpc>
                <a:spcPct val="119000"/>
              </a:lnSpc>
              <a:spcBef>
                <a:spcPts val="900"/>
              </a:spcBef>
              <a:spcAft>
                <a:spcPts val="0"/>
              </a:spcAft>
              <a:buClr>
                <a:srgbClr val="000000"/>
              </a:buClr>
              <a:buSzPts val="1000"/>
              <a:buFont typeface="Noto Sans Symbols"/>
              <a:buChar char="●"/>
            </a:pPr>
            <a:r>
              <a:rPr b="0" i="0" lang="en-GB" sz="2200" u="none">
                <a:solidFill>
                  <a:srgbClr val="000000"/>
                </a:solidFill>
                <a:latin typeface="Arial"/>
                <a:ea typeface="Arial"/>
                <a:cs typeface="Arial"/>
                <a:sym typeface="Arial"/>
              </a:rPr>
              <a:t>Time consuming</a:t>
            </a:r>
            <a:endParaRPr/>
          </a:p>
        </p:txBody>
      </p:sp>
      <p:pic>
        <p:nvPicPr>
          <p:cNvPr id="493" name="Google Shape;493;p65"/>
          <p:cNvPicPr preferRelativeResize="0"/>
          <p:nvPr/>
        </p:nvPicPr>
        <p:blipFill rotWithShape="1">
          <a:blip r:embed="rId3">
            <a:alphaModFix/>
          </a:blip>
          <a:srcRect b="0" l="0" r="0" t="0"/>
          <a:stretch/>
        </p:blipFill>
        <p:spPr>
          <a:xfrm>
            <a:off x="3234240" y="2331278"/>
            <a:ext cx="5624443" cy="2396076"/>
          </a:xfrm>
          <a:prstGeom prst="rect">
            <a:avLst/>
          </a:prstGeom>
          <a:noFill/>
          <a:ln>
            <a:noFill/>
          </a:ln>
        </p:spPr>
      </p:pic>
      <p:sp>
        <p:nvSpPr>
          <p:cNvPr id="494" name="Google Shape;494;p65"/>
          <p:cNvSpPr txBox="1"/>
          <p:nvPr/>
        </p:nvSpPr>
        <p:spPr>
          <a:xfrm>
            <a:off x="4727520" y="4645277"/>
            <a:ext cx="2654100" cy="314100"/>
          </a:xfrm>
          <a:prstGeom prst="rect">
            <a:avLst/>
          </a:prstGeom>
          <a:noFill/>
          <a:ln>
            <a:noFill/>
          </a:ln>
        </p:spPr>
        <p:txBody>
          <a:bodyPr anchorCtr="0" anchor="t" bIns="40825" lIns="81625" spcFirstLastPara="1" rIns="81625" wrap="square" tIns="48075">
            <a:noAutofit/>
          </a:bodyPr>
          <a:lstStyle/>
          <a:p>
            <a:pPr indent="0" lvl="0" marL="0" marR="0" rtl="0" algn="l">
              <a:lnSpc>
                <a:spcPct val="93000"/>
              </a:lnSpc>
              <a:spcBef>
                <a:spcPts val="0"/>
              </a:spcBef>
              <a:spcAft>
                <a:spcPts val="0"/>
              </a:spcAft>
              <a:buClr>
                <a:srgbClr val="000000"/>
              </a:buClr>
              <a:buSzPts val="800"/>
              <a:buFont typeface="Arial"/>
              <a:buNone/>
            </a:pPr>
            <a:r>
              <a:rPr b="0" i="0" lang="en-GB" sz="800" u="none">
                <a:solidFill>
                  <a:srgbClr val="000000"/>
                </a:solidFill>
                <a:latin typeface="Arial"/>
                <a:ea typeface="Arial"/>
                <a:cs typeface="Arial"/>
                <a:sym typeface="Arial"/>
              </a:rPr>
              <a:t>https://jinchuika.com/en/post/1-preprocessing-part-1/</a:t>
            </a:r>
            <a:endParaRPr sz="13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6"/>
          <p:cNvSpPr txBox="1"/>
          <p:nvPr/>
        </p:nvSpPr>
        <p:spPr>
          <a:xfrm>
            <a:off x="457172" y="204740"/>
            <a:ext cx="8228700" cy="858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GB" sz="3000" strike="noStrike">
                <a:latin typeface="Arial"/>
                <a:ea typeface="Arial"/>
                <a:cs typeface="Arial"/>
                <a:sym typeface="Arial"/>
              </a:rPr>
              <a:t>Pandas readings</a:t>
            </a:r>
            <a:endParaRPr b="0" sz="3000" strike="noStrike">
              <a:latin typeface="Arial"/>
              <a:ea typeface="Arial"/>
              <a:cs typeface="Arial"/>
              <a:sym typeface="Arial"/>
            </a:endParaRPr>
          </a:p>
        </p:txBody>
      </p:sp>
      <p:sp>
        <p:nvSpPr>
          <p:cNvPr id="500" name="Google Shape;500;p66"/>
          <p:cNvSpPr txBox="1"/>
          <p:nvPr/>
        </p:nvSpPr>
        <p:spPr>
          <a:xfrm>
            <a:off x="457172" y="1203299"/>
            <a:ext cx="6261300" cy="3275400"/>
          </a:xfrm>
          <a:prstGeom prst="rect">
            <a:avLst/>
          </a:prstGeom>
          <a:noFill/>
          <a:ln>
            <a:noFill/>
          </a:ln>
        </p:spPr>
        <p:txBody>
          <a:bodyPr anchorCtr="0" anchor="t" bIns="0" lIns="0" spcFirstLastPara="1" rIns="0" wrap="square" tIns="0">
            <a:normAutofit/>
          </a:bodyPr>
          <a:lstStyle/>
          <a:p>
            <a:pPr indent="-298450" lvl="0" marL="393700" marR="0" rtl="0" algn="l">
              <a:spcBef>
                <a:spcPts val="0"/>
              </a:spcBef>
              <a:spcAft>
                <a:spcPts val="0"/>
              </a:spcAft>
              <a:buClr>
                <a:srgbClr val="000000"/>
              </a:buClr>
              <a:buSzPts val="900"/>
              <a:buFont typeface="Noto Sans Symbols"/>
              <a:buChar char="●"/>
            </a:pPr>
            <a:r>
              <a:rPr b="0" lang="en-GB" sz="2000" strike="noStrike">
                <a:latin typeface="Arial"/>
                <a:ea typeface="Arial"/>
                <a:cs typeface="Arial"/>
                <a:sym typeface="Arial"/>
              </a:rPr>
              <a:t>Intro to pandas objects:</a:t>
            </a:r>
            <a:r>
              <a:rPr b="0" lang="en-GB" sz="1100" strike="noStrike">
                <a:latin typeface="Arial"/>
                <a:ea typeface="Arial"/>
                <a:cs typeface="Arial"/>
                <a:sym typeface="Arial"/>
              </a:rPr>
              <a:t> </a:t>
            </a:r>
            <a:r>
              <a:rPr b="0" lang="en-GB" sz="1100" u="sng" strike="noStrike">
                <a:solidFill>
                  <a:schemeClr val="hlink"/>
                </a:solidFill>
                <a:latin typeface="Arial"/>
                <a:ea typeface="Arial"/>
                <a:cs typeface="Arial"/>
                <a:sym typeface="Arial"/>
                <a:hlinkClick r:id="rId3"/>
              </a:rPr>
              <a:t>https://jakevdp.github.io/PythonDataScienceHandbook/03.01-introducing-pandas-objects.html</a:t>
            </a:r>
            <a:endParaRPr b="0" sz="1100" strike="noStrike">
              <a:latin typeface="Arial"/>
              <a:ea typeface="Arial"/>
              <a:cs typeface="Arial"/>
              <a:sym typeface="Arial"/>
            </a:endParaRPr>
          </a:p>
          <a:p>
            <a:pPr indent="-298450" lvl="0" marL="393700" marR="0" rtl="0" algn="l">
              <a:spcBef>
                <a:spcPts val="1000"/>
              </a:spcBef>
              <a:spcAft>
                <a:spcPts val="0"/>
              </a:spcAft>
              <a:buClr>
                <a:srgbClr val="000000"/>
              </a:buClr>
              <a:buSzPts val="900"/>
              <a:buFont typeface="Noto Sans Symbols"/>
              <a:buChar char="●"/>
            </a:pPr>
            <a:r>
              <a:rPr b="0" lang="en-GB" sz="2000" strike="noStrike">
                <a:latin typeface="Arial"/>
                <a:ea typeface="Arial"/>
                <a:cs typeface="Arial"/>
                <a:sym typeface="Arial"/>
              </a:rPr>
              <a:t>Data indexing and selection:</a:t>
            </a:r>
            <a:r>
              <a:rPr b="0" lang="en-GB" sz="1100" strike="noStrike">
                <a:latin typeface="Arial"/>
                <a:ea typeface="Arial"/>
                <a:cs typeface="Arial"/>
                <a:sym typeface="Arial"/>
              </a:rPr>
              <a:t> </a:t>
            </a:r>
            <a:r>
              <a:rPr b="0" lang="en-GB" sz="1100" u="sng" strike="noStrike">
                <a:solidFill>
                  <a:schemeClr val="hlink"/>
                </a:solidFill>
                <a:latin typeface="Arial"/>
                <a:ea typeface="Arial"/>
                <a:cs typeface="Arial"/>
                <a:sym typeface="Arial"/>
                <a:hlinkClick r:id="rId4"/>
              </a:rPr>
              <a:t>https://jakevdp.github.io/PythonDataScienceHandbook/03.02-data-indexing-and-selection.html</a:t>
            </a:r>
            <a:r>
              <a:rPr b="0" lang="en-GB" sz="1100" strike="noStrike">
                <a:latin typeface="Arial"/>
                <a:ea typeface="Arial"/>
                <a:cs typeface="Arial"/>
                <a:sym typeface="Arial"/>
              </a:rPr>
              <a:t> </a:t>
            </a:r>
            <a:endParaRPr b="0" sz="1100" strike="noStrike">
              <a:latin typeface="Arial"/>
              <a:ea typeface="Arial"/>
              <a:cs typeface="Arial"/>
              <a:sym typeface="Arial"/>
            </a:endParaRPr>
          </a:p>
          <a:p>
            <a:pPr indent="-298450" lvl="0" marL="393700" marR="0" rtl="0" algn="l">
              <a:spcBef>
                <a:spcPts val="1000"/>
              </a:spcBef>
              <a:spcAft>
                <a:spcPts val="0"/>
              </a:spcAft>
              <a:buClr>
                <a:srgbClr val="000000"/>
              </a:buClr>
              <a:buSzPts val="900"/>
              <a:buFont typeface="Noto Sans Symbols"/>
              <a:buChar char="●"/>
            </a:pPr>
            <a:r>
              <a:rPr b="0" lang="en-GB" sz="2000" strike="noStrike">
                <a:latin typeface="Arial"/>
                <a:ea typeface="Arial"/>
                <a:cs typeface="Arial"/>
                <a:sym typeface="Arial"/>
              </a:rPr>
              <a:t>Combining datasets: Merge and join:</a:t>
            </a:r>
            <a:r>
              <a:rPr b="0" lang="en-GB" sz="1100" strike="noStrike">
                <a:latin typeface="Arial"/>
                <a:ea typeface="Arial"/>
                <a:cs typeface="Arial"/>
                <a:sym typeface="Arial"/>
              </a:rPr>
              <a:t> </a:t>
            </a:r>
            <a:r>
              <a:rPr b="0" lang="en-GB" sz="1100" u="sng" strike="noStrike">
                <a:solidFill>
                  <a:schemeClr val="hlink"/>
                </a:solidFill>
                <a:latin typeface="Arial"/>
                <a:ea typeface="Arial"/>
                <a:cs typeface="Arial"/>
                <a:sym typeface="Arial"/>
                <a:hlinkClick r:id="rId5"/>
              </a:rPr>
              <a:t>https://jakevdp.github.io/PythonDataScienceHandbook/03.07-merge-and-join.html</a:t>
            </a:r>
            <a:r>
              <a:rPr b="0" lang="en-GB" sz="1100" strike="noStrike">
                <a:latin typeface="Arial"/>
                <a:ea typeface="Arial"/>
                <a:cs typeface="Arial"/>
                <a:sym typeface="Arial"/>
              </a:rPr>
              <a:t> </a:t>
            </a:r>
            <a:endParaRPr b="0" sz="1100" strike="noStrike">
              <a:latin typeface="Arial"/>
              <a:ea typeface="Arial"/>
              <a:cs typeface="Arial"/>
              <a:sym typeface="Arial"/>
            </a:endParaRPr>
          </a:p>
          <a:p>
            <a:pPr indent="-298450" lvl="0" marL="393700" marR="0" rtl="0" algn="l">
              <a:spcBef>
                <a:spcPts val="1000"/>
              </a:spcBef>
              <a:spcAft>
                <a:spcPts val="0"/>
              </a:spcAft>
              <a:buClr>
                <a:srgbClr val="000000"/>
              </a:buClr>
              <a:buSzPts val="900"/>
              <a:buFont typeface="Noto Sans Symbols"/>
              <a:buChar char="●"/>
            </a:pPr>
            <a:r>
              <a:rPr b="0" lang="en-GB" sz="2000" strike="noStrike">
                <a:latin typeface="Arial"/>
                <a:ea typeface="Arial"/>
                <a:cs typeface="Arial"/>
                <a:sym typeface="Arial"/>
              </a:rPr>
              <a:t>Aggregation and grouping:</a:t>
            </a:r>
            <a:r>
              <a:rPr b="0" lang="en-GB" sz="1100" strike="noStrike">
                <a:latin typeface="Arial"/>
                <a:ea typeface="Arial"/>
                <a:cs typeface="Arial"/>
                <a:sym typeface="Arial"/>
              </a:rPr>
              <a:t> </a:t>
            </a:r>
            <a:r>
              <a:rPr b="0" lang="en-GB" sz="1100" u="sng" strike="noStrike">
                <a:solidFill>
                  <a:schemeClr val="hlink"/>
                </a:solidFill>
                <a:latin typeface="Arial"/>
                <a:ea typeface="Arial"/>
                <a:cs typeface="Arial"/>
                <a:sym typeface="Arial"/>
                <a:hlinkClick r:id="rId6"/>
              </a:rPr>
              <a:t>https://jakevdp.github.io/PythonDataScienceHandbook/03.08-aggregation-and-grouping.html</a:t>
            </a:r>
            <a:r>
              <a:rPr b="0" lang="en-GB" sz="1100" strike="noStrike">
                <a:latin typeface="Arial"/>
                <a:ea typeface="Arial"/>
                <a:cs typeface="Arial"/>
                <a:sym typeface="Arial"/>
              </a:rPr>
              <a:t> </a:t>
            </a:r>
            <a:endParaRPr b="0" sz="1100" strike="noStrike">
              <a:latin typeface="Arial"/>
              <a:ea typeface="Arial"/>
              <a:cs typeface="Arial"/>
              <a:sym typeface="Arial"/>
            </a:endParaRPr>
          </a:p>
        </p:txBody>
      </p:sp>
      <p:pic>
        <p:nvPicPr>
          <p:cNvPr id="501" name="Google Shape;501;p66"/>
          <p:cNvPicPr preferRelativeResize="0"/>
          <p:nvPr/>
        </p:nvPicPr>
        <p:blipFill rotWithShape="1">
          <a:blip r:embed="rId7">
            <a:alphaModFix/>
          </a:blip>
          <a:srcRect b="0" l="0" r="0" t="0"/>
          <a:stretch/>
        </p:blipFill>
        <p:spPr>
          <a:xfrm>
            <a:off x="6801408" y="1327058"/>
            <a:ext cx="1554982" cy="20385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nvSpPr>
        <p:spPr>
          <a:xfrm>
            <a:off x="1834565" y="3649408"/>
            <a:ext cx="5636700" cy="704100"/>
          </a:xfrm>
          <a:prstGeom prst="rect">
            <a:avLst/>
          </a:prstGeom>
          <a:noFill/>
          <a:ln>
            <a:noFill/>
          </a:ln>
        </p:spPr>
        <p:txBody>
          <a:bodyPr anchorCtr="0" anchor="t" bIns="0" lIns="0" spcFirstLastPara="1" rIns="0" wrap="square" tIns="0">
            <a:normAutofit/>
          </a:bodyPr>
          <a:lstStyle/>
          <a:p>
            <a:pPr indent="-292100" lvl="0" marL="393700" marR="0" rtl="0" algn="l">
              <a:spcBef>
                <a:spcPts val="0"/>
              </a:spcBef>
              <a:spcAft>
                <a:spcPts val="0"/>
              </a:spcAft>
              <a:buClr>
                <a:srgbClr val="000000"/>
              </a:buClr>
              <a:buSzPts val="1000"/>
              <a:buFont typeface="Noto Sans Symbols"/>
              <a:buChar char="●"/>
            </a:pPr>
            <a:r>
              <a:rPr b="0" lang="en-GB" sz="2200" u="sng" strike="noStrike">
                <a:solidFill>
                  <a:schemeClr val="hlink"/>
                </a:solidFill>
                <a:latin typeface="Arial"/>
                <a:ea typeface="Arial"/>
                <a:cs typeface="Arial"/>
                <a:sym typeface="Arial"/>
                <a:hlinkClick r:id="rId3"/>
              </a:rPr>
              <a:t>https://pandas.pydata.org/getting_started.html</a:t>
            </a:r>
            <a:r>
              <a:rPr b="0" lang="en-GB" sz="2200" strike="noStrike">
                <a:latin typeface="Arial"/>
                <a:ea typeface="Arial"/>
                <a:cs typeface="Arial"/>
                <a:sym typeface="Arial"/>
              </a:rPr>
              <a:t> </a:t>
            </a:r>
            <a:endParaRPr b="0" sz="2200" strike="noStrike">
              <a:latin typeface="Arial"/>
              <a:ea typeface="Arial"/>
              <a:cs typeface="Arial"/>
              <a:sym typeface="Arial"/>
            </a:endParaRPr>
          </a:p>
        </p:txBody>
      </p:sp>
      <p:pic>
        <p:nvPicPr>
          <p:cNvPr id="121" name="Google Shape;121;p19"/>
          <p:cNvPicPr preferRelativeResize="0"/>
          <p:nvPr/>
        </p:nvPicPr>
        <p:blipFill rotWithShape="1">
          <a:blip r:embed="rId4">
            <a:alphaModFix/>
          </a:blip>
          <a:srcRect b="0" l="0" r="0" t="0"/>
          <a:stretch/>
        </p:blipFill>
        <p:spPr>
          <a:xfrm>
            <a:off x="3297187" y="884596"/>
            <a:ext cx="2591746" cy="259174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nvSpPr>
        <p:spPr>
          <a:xfrm>
            <a:off x="457172" y="204740"/>
            <a:ext cx="8228700" cy="858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GB" sz="3000" strike="noStrike">
                <a:latin typeface="Arial"/>
                <a:ea typeface="Arial"/>
                <a:cs typeface="Arial"/>
                <a:sym typeface="Arial"/>
              </a:rPr>
              <a:t>Data Transformations</a:t>
            </a:r>
            <a:endParaRPr b="0" sz="3000" strike="noStrike">
              <a:latin typeface="Arial"/>
              <a:ea typeface="Arial"/>
              <a:cs typeface="Arial"/>
              <a:sym typeface="Arial"/>
            </a:endParaRPr>
          </a:p>
        </p:txBody>
      </p:sp>
      <p:sp>
        <p:nvSpPr>
          <p:cNvPr id="127" name="Google Shape;127;p20"/>
          <p:cNvSpPr txBox="1"/>
          <p:nvPr/>
        </p:nvSpPr>
        <p:spPr>
          <a:xfrm>
            <a:off x="457172" y="1203299"/>
            <a:ext cx="8228700" cy="2982600"/>
          </a:xfrm>
          <a:prstGeom prst="rect">
            <a:avLst/>
          </a:prstGeom>
          <a:noFill/>
          <a:ln>
            <a:noFill/>
          </a:ln>
        </p:spPr>
        <p:txBody>
          <a:bodyPr anchorCtr="0" anchor="t" bIns="0" lIns="0" spcFirstLastPara="1" rIns="0" wrap="square" tIns="0">
            <a:normAutofit/>
          </a:bodyPr>
          <a:lstStyle/>
          <a:p>
            <a:pPr indent="-292100" lvl="0" marL="393700" marR="0" rtl="0" algn="l">
              <a:spcBef>
                <a:spcPts val="0"/>
              </a:spcBef>
              <a:spcAft>
                <a:spcPts val="0"/>
              </a:spcAft>
              <a:buClr>
                <a:srgbClr val="000000"/>
              </a:buClr>
              <a:buSzPts val="1000"/>
              <a:buFont typeface="Noto Sans Symbols"/>
              <a:buChar char="●"/>
            </a:pPr>
            <a:r>
              <a:rPr b="0" lang="en-GB" sz="2200" strike="noStrike">
                <a:latin typeface="Arial"/>
                <a:ea typeface="Arial"/>
                <a:cs typeface="Arial"/>
                <a:sym typeface="Arial"/>
              </a:rPr>
              <a:t>Filter</a:t>
            </a:r>
            <a:endParaRPr b="0" sz="2200" strike="noStrike">
              <a:latin typeface="Arial"/>
              <a:ea typeface="Arial"/>
              <a:cs typeface="Arial"/>
              <a:sym typeface="Arial"/>
            </a:endParaRPr>
          </a:p>
          <a:p>
            <a:pPr indent="-292100" lvl="0" marL="393700" marR="0" rtl="0" algn="l">
              <a:spcBef>
                <a:spcPts val="1000"/>
              </a:spcBef>
              <a:spcAft>
                <a:spcPts val="0"/>
              </a:spcAft>
              <a:buClr>
                <a:srgbClr val="000000"/>
              </a:buClr>
              <a:buSzPts val="1000"/>
              <a:buFont typeface="Noto Sans Symbols"/>
              <a:buChar char="●"/>
            </a:pPr>
            <a:r>
              <a:rPr b="0" lang="en-GB" sz="2200" strike="noStrike">
                <a:latin typeface="Arial"/>
                <a:ea typeface="Arial"/>
                <a:cs typeface="Arial"/>
                <a:sym typeface="Arial"/>
              </a:rPr>
              <a:t>Aggregate</a:t>
            </a:r>
            <a:endParaRPr b="0" sz="2200" strike="noStrike">
              <a:latin typeface="Arial"/>
              <a:ea typeface="Arial"/>
              <a:cs typeface="Arial"/>
              <a:sym typeface="Arial"/>
            </a:endParaRPr>
          </a:p>
          <a:p>
            <a:pPr indent="-292100" lvl="0" marL="393700" marR="0" rtl="0" algn="l">
              <a:spcBef>
                <a:spcPts val="1000"/>
              </a:spcBef>
              <a:spcAft>
                <a:spcPts val="0"/>
              </a:spcAft>
              <a:buClr>
                <a:srgbClr val="000000"/>
              </a:buClr>
              <a:buSzPts val="1000"/>
              <a:buFont typeface="Noto Sans Symbols"/>
              <a:buChar char="●"/>
            </a:pPr>
            <a:r>
              <a:rPr b="0" lang="en-GB" sz="2200" strike="noStrike">
                <a:latin typeface="Arial"/>
                <a:ea typeface="Arial"/>
                <a:cs typeface="Arial"/>
                <a:sym typeface="Arial"/>
              </a:rPr>
              <a:t>Grouping</a:t>
            </a:r>
            <a:endParaRPr b="0" sz="2200" strike="noStrike">
              <a:latin typeface="Arial"/>
              <a:ea typeface="Arial"/>
              <a:cs typeface="Arial"/>
              <a:sym typeface="Arial"/>
            </a:endParaRPr>
          </a:p>
          <a:p>
            <a:pPr indent="-292100" lvl="0" marL="393700" marR="0" rtl="0" algn="l">
              <a:spcBef>
                <a:spcPts val="1000"/>
              </a:spcBef>
              <a:spcAft>
                <a:spcPts val="0"/>
              </a:spcAft>
              <a:buClr>
                <a:srgbClr val="000000"/>
              </a:buClr>
              <a:buSzPts val="1000"/>
              <a:buFont typeface="Noto Sans Symbols"/>
              <a:buChar char="●"/>
            </a:pPr>
            <a:r>
              <a:rPr b="0" lang="en-GB" sz="2200" strike="noStrike">
                <a:latin typeface="Arial"/>
                <a:ea typeface="Arial"/>
                <a:cs typeface="Arial"/>
                <a:sym typeface="Arial"/>
              </a:rPr>
              <a:t>Sort</a:t>
            </a:r>
            <a:endParaRPr b="0" sz="2200" strike="noStrike">
              <a:latin typeface="Arial"/>
              <a:ea typeface="Arial"/>
              <a:cs typeface="Arial"/>
              <a:sym typeface="Arial"/>
            </a:endParaRPr>
          </a:p>
          <a:p>
            <a:pPr indent="-292100" lvl="0" marL="393700" marR="0" rtl="0" algn="l">
              <a:spcBef>
                <a:spcPts val="1000"/>
              </a:spcBef>
              <a:spcAft>
                <a:spcPts val="0"/>
              </a:spcAft>
              <a:buClr>
                <a:srgbClr val="000000"/>
              </a:buClr>
              <a:buSzPts val="1000"/>
              <a:buFont typeface="Noto Sans Symbols"/>
              <a:buChar char="●"/>
            </a:pPr>
            <a:r>
              <a:rPr b="0" lang="en-GB" sz="2200" strike="noStrike">
                <a:latin typeface="Arial"/>
                <a:ea typeface="Arial"/>
                <a:cs typeface="Arial"/>
                <a:sym typeface="Arial"/>
              </a:rPr>
              <a:t>Concatenate</a:t>
            </a:r>
            <a:endParaRPr b="0" sz="2200" strike="noStrike">
              <a:latin typeface="Arial"/>
              <a:ea typeface="Arial"/>
              <a:cs typeface="Arial"/>
              <a:sym typeface="Arial"/>
            </a:endParaRPr>
          </a:p>
          <a:p>
            <a:pPr indent="-292100" lvl="0" marL="393700" marR="0" rtl="0" algn="l">
              <a:spcBef>
                <a:spcPts val="1000"/>
              </a:spcBef>
              <a:spcAft>
                <a:spcPts val="0"/>
              </a:spcAft>
              <a:buClr>
                <a:srgbClr val="000000"/>
              </a:buClr>
              <a:buSzPts val="1000"/>
              <a:buFont typeface="Noto Sans Symbols"/>
              <a:buChar char="●"/>
            </a:pPr>
            <a:r>
              <a:rPr b="0" lang="en-GB" sz="2200" strike="noStrike">
                <a:latin typeface="Arial"/>
                <a:ea typeface="Arial"/>
                <a:cs typeface="Arial"/>
                <a:sym typeface="Arial"/>
              </a:rPr>
              <a:t>Join</a:t>
            </a:r>
            <a:endParaRPr b="0" sz="2200" strike="noStrike">
              <a:latin typeface="Arial"/>
              <a:ea typeface="Arial"/>
              <a:cs typeface="Arial"/>
              <a:sym typeface="Arial"/>
            </a:endParaRPr>
          </a:p>
        </p:txBody>
      </p:sp>
      <p:pic>
        <p:nvPicPr>
          <p:cNvPr id="128" name="Google Shape;128;p20"/>
          <p:cNvPicPr preferRelativeResize="0"/>
          <p:nvPr/>
        </p:nvPicPr>
        <p:blipFill rotWithShape="1">
          <a:blip r:embed="rId3">
            <a:alphaModFix/>
          </a:blip>
          <a:srcRect b="0" l="0" r="0" t="0"/>
          <a:stretch/>
        </p:blipFill>
        <p:spPr>
          <a:xfrm>
            <a:off x="4259207" y="3547528"/>
            <a:ext cx="3806144" cy="118011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nvSpPr>
        <p:spPr>
          <a:xfrm>
            <a:off x="457172" y="204740"/>
            <a:ext cx="8228700" cy="858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GB" sz="3000" strike="noStrike">
                <a:latin typeface="Arial"/>
                <a:ea typeface="Arial"/>
                <a:cs typeface="Arial"/>
                <a:sym typeface="Arial"/>
              </a:rPr>
              <a:t>Filter</a:t>
            </a:r>
            <a:endParaRPr b="0" sz="3000" strike="noStrike">
              <a:latin typeface="Arial"/>
              <a:ea typeface="Arial"/>
              <a:cs typeface="Arial"/>
              <a:sym typeface="Arial"/>
            </a:endParaRPr>
          </a:p>
        </p:txBody>
      </p:sp>
      <p:sp>
        <p:nvSpPr>
          <p:cNvPr id="134" name="Google Shape;134;p21"/>
          <p:cNvSpPr txBox="1"/>
          <p:nvPr/>
        </p:nvSpPr>
        <p:spPr>
          <a:xfrm>
            <a:off x="457172" y="1203299"/>
            <a:ext cx="8228700" cy="2982600"/>
          </a:xfrm>
          <a:prstGeom prst="rect">
            <a:avLst/>
          </a:prstGeom>
          <a:noFill/>
          <a:ln>
            <a:noFill/>
          </a:ln>
        </p:spPr>
        <p:txBody>
          <a:bodyPr anchorCtr="0" anchor="t" bIns="0" lIns="0" spcFirstLastPara="1" rIns="0" wrap="square" tIns="0">
            <a:normAutofit/>
          </a:bodyPr>
          <a:lstStyle/>
          <a:p>
            <a:pPr indent="-292100" lvl="0" marL="393700" marR="0" rtl="0" algn="l">
              <a:spcBef>
                <a:spcPts val="0"/>
              </a:spcBef>
              <a:spcAft>
                <a:spcPts val="0"/>
              </a:spcAft>
              <a:buClr>
                <a:srgbClr val="000000"/>
              </a:buClr>
              <a:buSzPts val="1000"/>
              <a:buFont typeface="Noto Sans Symbols"/>
              <a:buChar char="●"/>
            </a:pPr>
            <a:r>
              <a:rPr b="0" lang="en-GB" sz="2200" strike="noStrike">
                <a:latin typeface="Arial"/>
                <a:ea typeface="Arial"/>
                <a:cs typeface="Arial"/>
                <a:sym typeface="Arial"/>
              </a:rPr>
              <a:t>Reducing a set of data based on certain criteria</a:t>
            </a:r>
            <a:endParaRPr b="0" sz="2200" strike="noStrike">
              <a:latin typeface="Arial"/>
              <a:ea typeface="Arial"/>
              <a:cs typeface="Arial"/>
              <a:sym typeface="Arial"/>
            </a:endParaRPr>
          </a:p>
        </p:txBody>
      </p:sp>
      <p:graphicFrame>
        <p:nvGraphicFramePr>
          <p:cNvPr id="135" name="Google Shape;135;p21"/>
          <p:cNvGraphicFramePr/>
          <p:nvPr/>
        </p:nvGraphicFramePr>
        <p:xfrm>
          <a:off x="1428008" y="2379495"/>
          <a:ext cx="3000000" cy="3000000"/>
        </p:xfrm>
        <a:graphic>
          <a:graphicData uri="http://schemas.openxmlformats.org/drawingml/2006/table">
            <a:tbl>
              <a:tblPr>
                <a:noFill/>
                <a:tableStyleId>{6B506B53-5FF1-4758-9526-097565056A95}</a:tableStyleId>
              </a:tblPr>
              <a:tblGrid>
                <a:gridCol w="1015900"/>
                <a:gridCol w="1015900"/>
              </a:tblGrid>
              <a:tr h="289975">
                <a:tc>
                  <a:txBody>
                    <a:bodyPr/>
                    <a:lstStyle/>
                    <a:p>
                      <a:pPr indent="0" lvl="0" marL="0" marR="0" rtl="0" algn="ctr">
                        <a:spcBef>
                          <a:spcPts val="0"/>
                        </a:spcBef>
                        <a:spcAft>
                          <a:spcPts val="0"/>
                        </a:spcAft>
                        <a:buNone/>
                      </a:pPr>
                      <a:r>
                        <a:rPr b="0" lang="en-GB" sz="1500" u="none" cap="none" strike="noStrike">
                          <a:latin typeface="Arial"/>
                          <a:ea typeface="Arial"/>
                          <a:cs typeface="Arial"/>
                          <a:sym typeface="Arial"/>
                        </a:rPr>
                        <a:t>Stad</a:t>
                      </a:r>
                      <a:endParaRPr b="0" sz="1500" u="none" cap="none"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500" u="none" cap="none" strike="noStrike">
                          <a:latin typeface="Arial"/>
                          <a:ea typeface="Arial"/>
                          <a:cs typeface="Arial"/>
                          <a:sym typeface="Arial"/>
                        </a:rPr>
                        <a:t>Inwoners</a:t>
                      </a:r>
                      <a:endParaRPr b="0" sz="1500" u="none" cap="none" strike="noStrike">
                        <a:latin typeface="Arial"/>
                        <a:ea typeface="Arial"/>
                        <a:cs typeface="Arial"/>
                        <a:sym typeface="Arial"/>
                      </a:endParaRPr>
                    </a:p>
                  </a:txBody>
                  <a:tcPr marT="41475" marB="41475" marR="81650" marL="81650">
                    <a:solidFill>
                      <a:srgbClr val="B3B3B3"/>
                    </a:solidFill>
                  </a:tcPr>
                </a:tc>
              </a:tr>
              <a:tr h="266450">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Amsterdam</a:t>
                      </a:r>
                      <a:endParaRPr b="0" sz="1300" u="none" cap="none"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853,312</a:t>
                      </a:r>
                      <a:endParaRPr b="0" sz="1300" u="none" cap="none"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Rotterdam</a:t>
                      </a:r>
                      <a:endParaRPr b="0" sz="1300" u="none" cap="none"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639,587 </a:t>
                      </a:r>
                      <a:endParaRPr b="0" sz="1300" u="none" cap="none"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Den Haag</a:t>
                      </a:r>
                      <a:endParaRPr b="0" sz="1300" u="none" cap="none"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526,439</a:t>
                      </a:r>
                      <a:endParaRPr b="0" sz="1300" u="none" cap="none"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Utrecht</a:t>
                      </a:r>
                      <a:endParaRPr b="0" sz="1300" u="none" cap="none"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344,384</a:t>
                      </a:r>
                      <a:endParaRPr b="0" sz="1300" u="none" cap="none"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Eindhoven</a:t>
                      </a:r>
                      <a:endParaRPr b="0" sz="1300" u="none" cap="none"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227,100</a:t>
                      </a:r>
                      <a:endParaRPr b="0" sz="1300" u="none" cap="none"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Tilburg</a:t>
                      </a:r>
                      <a:endParaRPr b="0" sz="1300" u="none" cap="none"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214,157</a:t>
                      </a:r>
                      <a:endParaRPr b="0" sz="1300" u="none" cap="none" strike="noStrike">
                        <a:latin typeface="Arial"/>
                        <a:ea typeface="Arial"/>
                        <a:cs typeface="Arial"/>
                        <a:sym typeface="Arial"/>
                      </a:endParaRPr>
                    </a:p>
                  </a:txBody>
                  <a:tcPr marT="41475" marB="41475" marR="81650" marL="81650">
                    <a:solidFill>
                      <a:srgbClr val="E6E6E6"/>
                    </a:solidFill>
                  </a:tcPr>
                </a:tc>
              </a:tr>
            </a:tbl>
          </a:graphicData>
        </a:graphic>
      </p:graphicFrame>
      <p:sp>
        <p:nvSpPr>
          <p:cNvPr id="136" name="Google Shape;136;p21"/>
          <p:cNvSpPr txBox="1"/>
          <p:nvPr/>
        </p:nvSpPr>
        <p:spPr>
          <a:xfrm>
            <a:off x="3539162" y="2996982"/>
            <a:ext cx="2073600" cy="3333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0" lang="en-GB" sz="1300" strike="noStrike">
                <a:solidFill>
                  <a:srgbClr val="000000"/>
                </a:solidFill>
                <a:latin typeface="Arial"/>
                <a:ea typeface="Arial"/>
                <a:cs typeface="Arial"/>
                <a:sym typeface="Arial"/>
              </a:rPr>
              <a:t>df[df[‘inwoners’] </a:t>
            </a:r>
            <a:r>
              <a:rPr b="0" lang="en-GB" sz="1300" strike="noStrike">
                <a:solidFill>
                  <a:srgbClr val="666666"/>
                </a:solidFill>
                <a:latin typeface="Arial"/>
                <a:ea typeface="Arial"/>
                <a:cs typeface="Arial"/>
                <a:sym typeface="Arial"/>
              </a:rPr>
              <a:t>&gt;</a:t>
            </a:r>
            <a:r>
              <a:rPr b="0" lang="en-GB" sz="1300" strike="noStrike">
                <a:solidFill>
                  <a:srgbClr val="000000"/>
                </a:solidFill>
                <a:latin typeface="Arial"/>
                <a:ea typeface="Arial"/>
                <a:cs typeface="Arial"/>
                <a:sym typeface="Arial"/>
              </a:rPr>
              <a:t> </a:t>
            </a:r>
            <a:r>
              <a:rPr b="0" lang="en-GB" sz="1300" strike="noStrike">
                <a:solidFill>
                  <a:srgbClr val="666666"/>
                </a:solidFill>
                <a:latin typeface="Arial"/>
                <a:ea typeface="Arial"/>
                <a:cs typeface="Arial"/>
                <a:sym typeface="Arial"/>
              </a:rPr>
              <a:t>500000</a:t>
            </a:r>
            <a:r>
              <a:rPr b="0" lang="en-GB" sz="1300" strike="noStrike">
                <a:solidFill>
                  <a:srgbClr val="000000"/>
                </a:solidFill>
                <a:latin typeface="Arial"/>
                <a:ea typeface="Arial"/>
                <a:cs typeface="Arial"/>
                <a:sym typeface="Arial"/>
              </a:rPr>
              <a:t>]</a:t>
            </a:r>
            <a:endParaRPr b="0" sz="1300" strike="noStrike">
              <a:latin typeface="Arial"/>
              <a:ea typeface="Arial"/>
              <a:cs typeface="Arial"/>
              <a:sym typeface="Arial"/>
            </a:endParaRPr>
          </a:p>
        </p:txBody>
      </p:sp>
      <p:graphicFrame>
        <p:nvGraphicFramePr>
          <p:cNvPr id="137" name="Google Shape;137;p21"/>
          <p:cNvGraphicFramePr/>
          <p:nvPr/>
        </p:nvGraphicFramePr>
        <p:xfrm>
          <a:off x="5586964" y="2635176"/>
          <a:ext cx="3000000" cy="3000000"/>
        </p:xfrm>
        <a:graphic>
          <a:graphicData uri="http://schemas.openxmlformats.org/drawingml/2006/table">
            <a:tbl>
              <a:tblPr>
                <a:noFill/>
                <a:tableStyleId>{6B506B53-5FF1-4758-9526-097565056A95}</a:tableStyleId>
              </a:tblPr>
              <a:tblGrid>
                <a:gridCol w="1016225"/>
                <a:gridCol w="1016225"/>
              </a:tblGrid>
              <a:tr h="289975">
                <a:tc>
                  <a:txBody>
                    <a:bodyPr/>
                    <a:lstStyle/>
                    <a:p>
                      <a:pPr indent="0" lvl="0" marL="0" marR="0" rtl="0" algn="ctr">
                        <a:spcBef>
                          <a:spcPts val="0"/>
                        </a:spcBef>
                        <a:spcAft>
                          <a:spcPts val="0"/>
                        </a:spcAft>
                        <a:buNone/>
                      </a:pPr>
                      <a:r>
                        <a:rPr b="0" lang="en-GB" sz="1500" u="none" cap="none" strike="noStrike">
                          <a:latin typeface="Arial"/>
                          <a:ea typeface="Arial"/>
                          <a:cs typeface="Arial"/>
                          <a:sym typeface="Arial"/>
                        </a:rPr>
                        <a:t>Stad</a:t>
                      </a:r>
                      <a:endParaRPr b="0" sz="1500" u="none" cap="none"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500" u="none" cap="none" strike="noStrike">
                          <a:latin typeface="Arial"/>
                          <a:ea typeface="Arial"/>
                          <a:cs typeface="Arial"/>
                          <a:sym typeface="Arial"/>
                        </a:rPr>
                        <a:t>Inwoners</a:t>
                      </a:r>
                      <a:endParaRPr b="0" sz="1500" u="none" cap="none" strike="noStrike">
                        <a:latin typeface="Arial"/>
                        <a:ea typeface="Arial"/>
                        <a:cs typeface="Arial"/>
                        <a:sym typeface="Arial"/>
                      </a:endParaRPr>
                    </a:p>
                  </a:txBody>
                  <a:tcPr marT="41475" marB="41475" marR="81650" marL="81650">
                    <a:solidFill>
                      <a:srgbClr val="B3B3B3"/>
                    </a:solidFill>
                  </a:tcPr>
                </a:tc>
              </a:tr>
              <a:tr h="266450">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Amsterdam</a:t>
                      </a:r>
                      <a:endParaRPr b="0" sz="1300" u="none" cap="none"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853,312</a:t>
                      </a:r>
                      <a:endParaRPr b="0" sz="1300" u="none" cap="none"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Rotterdam</a:t>
                      </a:r>
                      <a:endParaRPr b="0" sz="1300" u="none" cap="none"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639,587 </a:t>
                      </a:r>
                      <a:endParaRPr b="0" sz="1300" u="none" cap="none"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Den Haag</a:t>
                      </a:r>
                      <a:endParaRPr b="0" sz="1300" u="none" cap="none"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526,439</a:t>
                      </a:r>
                      <a:endParaRPr b="0" sz="1300" u="none" cap="none" strike="noStrike">
                        <a:latin typeface="Arial"/>
                        <a:ea typeface="Arial"/>
                        <a:cs typeface="Arial"/>
                        <a:sym typeface="Arial"/>
                      </a:endParaRPr>
                    </a:p>
                  </a:txBody>
                  <a:tcPr marT="41475" marB="41475" marR="81650" marL="81650">
                    <a:solidFill>
                      <a:srgbClr val="E6E6E6"/>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nvSpPr>
        <p:spPr>
          <a:xfrm>
            <a:off x="457172" y="204740"/>
            <a:ext cx="8228700" cy="858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GB" sz="3000" strike="noStrike">
                <a:latin typeface="Arial"/>
                <a:ea typeface="Arial"/>
                <a:cs typeface="Arial"/>
                <a:sym typeface="Arial"/>
              </a:rPr>
              <a:t>Aggregate</a:t>
            </a:r>
            <a:endParaRPr b="0" sz="3000" strike="noStrike">
              <a:latin typeface="Arial"/>
              <a:ea typeface="Arial"/>
              <a:cs typeface="Arial"/>
              <a:sym typeface="Arial"/>
            </a:endParaRPr>
          </a:p>
        </p:txBody>
      </p:sp>
      <p:sp>
        <p:nvSpPr>
          <p:cNvPr id="143" name="Google Shape;143;p22"/>
          <p:cNvSpPr txBox="1"/>
          <p:nvPr/>
        </p:nvSpPr>
        <p:spPr>
          <a:xfrm>
            <a:off x="457172" y="1203299"/>
            <a:ext cx="8228700" cy="2982600"/>
          </a:xfrm>
          <a:prstGeom prst="rect">
            <a:avLst/>
          </a:prstGeom>
          <a:noFill/>
          <a:ln>
            <a:noFill/>
          </a:ln>
        </p:spPr>
        <p:txBody>
          <a:bodyPr anchorCtr="0" anchor="t" bIns="0" lIns="0" spcFirstLastPara="1" rIns="0" wrap="square" tIns="0">
            <a:normAutofit/>
          </a:bodyPr>
          <a:lstStyle/>
          <a:p>
            <a:pPr indent="-292100" lvl="0" marL="393700" marR="0" rtl="0" algn="l">
              <a:spcBef>
                <a:spcPts val="0"/>
              </a:spcBef>
              <a:spcAft>
                <a:spcPts val="0"/>
              </a:spcAft>
              <a:buClr>
                <a:srgbClr val="000000"/>
              </a:buClr>
              <a:buSzPts val="1000"/>
              <a:buFont typeface="Noto Sans Symbols"/>
              <a:buChar char="●"/>
            </a:pPr>
            <a:r>
              <a:rPr b="0" lang="en-GB" sz="2200" strike="noStrike">
                <a:latin typeface="Arial"/>
                <a:ea typeface="Arial"/>
                <a:cs typeface="Arial"/>
                <a:sym typeface="Arial"/>
              </a:rPr>
              <a:t>Reducing a series of data to a single descriptive</a:t>
            </a:r>
            <a:endParaRPr b="0" sz="2200" strike="noStrike">
              <a:latin typeface="Arial"/>
              <a:ea typeface="Arial"/>
              <a:cs typeface="Arial"/>
              <a:sym typeface="Arial"/>
            </a:endParaRPr>
          </a:p>
        </p:txBody>
      </p:sp>
      <p:graphicFrame>
        <p:nvGraphicFramePr>
          <p:cNvPr id="144" name="Google Shape;144;p22"/>
          <p:cNvGraphicFramePr/>
          <p:nvPr/>
        </p:nvGraphicFramePr>
        <p:xfrm>
          <a:off x="1428008" y="2379495"/>
          <a:ext cx="3000000" cy="3000000"/>
        </p:xfrm>
        <a:graphic>
          <a:graphicData uri="http://schemas.openxmlformats.org/drawingml/2006/table">
            <a:tbl>
              <a:tblPr>
                <a:noFill/>
                <a:tableStyleId>{6B506B53-5FF1-4758-9526-097565056A95}</a:tableStyleId>
              </a:tblPr>
              <a:tblGrid>
                <a:gridCol w="1015900"/>
                <a:gridCol w="1015900"/>
              </a:tblGrid>
              <a:tr h="289975">
                <a:tc>
                  <a:txBody>
                    <a:bodyPr/>
                    <a:lstStyle/>
                    <a:p>
                      <a:pPr indent="0" lvl="0" marL="0" marR="0" rtl="0" algn="ctr">
                        <a:spcBef>
                          <a:spcPts val="0"/>
                        </a:spcBef>
                        <a:spcAft>
                          <a:spcPts val="0"/>
                        </a:spcAft>
                        <a:buNone/>
                      </a:pPr>
                      <a:r>
                        <a:rPr b="0" lang="en-GB" sz="1500" u="none" cap="none" strike="noStrike">
                          <a:latin typeface="Arial"/>
                          <a:ea typeface="Arial"/>
                          <a:cs typeface="Arial"/>
                          <a:sym typeface="Arial"/>
                        </a:rPr>
                        <a:t>City</a:t>
                      </a:r>
                      <a:endParaRPr b="0" sz="1500" u="none" cap="none"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400" u="none" cap="none" strike="noStrike">
                          <a:latin typeface="Arial"/>
                          <a:ea typeface="Arial"/>
                          <a:cs typeface="Arial"/>
                          <a:sym typeface="Arial"/>
                        </a:rPr>
                        <a:t>Population</a:t>
                      </a:r>
                      <a:endParaRPr b="0" sz="1400" u="none" cap="none" strike="noStrike">
                        <a:latin typeface="Arial"/>
                        <a:ea typeface="Arial"/>
                        <a:cs typeface="Arial"/>
                        <a:sym typeface="Arial"/>
                      </a:endParaRPr>
                    </a:p>
                  </a:txBody>
                  <a:tcPr marT="41475" marB="41475" marR="81650" marL="81650">
                    <a:solidFill>
                      <a:srgbClr val="B3B3B3"/>
                    </a:solidFill>
                  </a:tcPr>
                </a:tc>
              </a:tr>
              <a:tr h="266450">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Amsterdam</a:t>
                      </a:r>
                      <a:endParaRPr b="0" sz="1300" u="none" cap="none"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853,312</a:t>
                      </a:r>
                      <a:endParaRPr b="0" sz="1300" u="none" cap="none"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Rotterdam</a:t>
                      </a:r>
                      <a:endParaRPr b="0" sz="1300" u="none" cap="none"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639,587 </a:t>
                      </a:r>
                      <a:endParaRPr b="0" sz="1300" u="none" cap="none"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Den Haag</a:t>
                      </a:r>
                      <a:endParaRPr b="0" sz="1300" u="none" cap="none"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526,439</a:t>
                      </a:r>
                      <a:endParaRPr b="0" sz="1300" u="none" cap="none"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Utrecht</a:t>
                      </a:r>
                      <a:endParaRPr b="0" sz="1300" u="none" cap="none"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344,384</a:t>
                      </a:r>
                      <a:endParaRPr b="0" sz="1300" u="none" cap="none"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Eindhoven</a:t>
                      </a:r>
                      <a:endParaRPr b="0" sz="1300" u="none" cap="none"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227,100</a:t>
                      </a:r>
                      <a:endParaRPr b="0" sz="1300" u="none" cap="none" strike="noStrike">
                        <a:latin typeface="Arial"/>
                        <a:ea typeface="Arial"/>
                        <a:cs typeface="Arial"/>
                        <a:sym typeface="Arial"/>
                      </a:endParaRPr>
                    </a:p>
                  </a:txBody>
                  <a:tcPr marT="41475" marB="41475" marR="81650" marL="81650">
                    <a:solidFill>
                      <a:srgbClr val="E6E6E6"/>
                    </a:solidFill>
                  </a:tcPr>
                </a:tc>
              </a:tr>
              <a:tr h="266450">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Tilburg</a:t>
                      </a:r>
                      <a:endParaRPr b="0" sz="1300" u="none" cap="none"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300" u="none" cap="none" strike="noStrike">
                          <a:latin typeface="Arial"/>
                          <a:ea typeface="Arial"/>
                          <a:cs typeface="Arial"/>
                          <a:sym typeface="Arial"/>
                        </a:rPr>
                        <a:t>214,157</a:t>
                      </a:r>
                      <a:endParaRPr b="0" sz="1300" u="none" cap="none" strike="noStrike">
                        <a:latin typeface="Arial"/>
                        <a:ea typeface="Arial"/>
                        <a:cs typeface="Arial"/>
                        <a:sym typeface="Arial"/>
                      </a:endParaRPr>
                    </a:p>
                  </a:txBody>
                  <a:tcPr marT="41475" marB="41475" marR="81650" marL="81650">
                    <a:solidFill>
                      <a:srgbClr val="E6E6E6"/>
                    </a:solidFill>
                  </a:tcPr>
                </a:tc>
              </a:tr>
            </a:tbl>
          </a:graphicData>
        </a:graphic>
      </p:graphicFrame>
      <p:graphicFrame>
        <p:nvGraphicFramePr>
          <p:cNvPr id="145" name="Google Shape;145;p22"/>
          <p:cNvGraphicFramePr/>
          <p:nvPr/>
        </p:nvGraphicFramePr>
        <p:xfrm>
          <a:off x="5586964" y="2978043"/>
          <a:ext cx="3000000" cy="3000000"/>
        </p:xfrm>
        <a:graphic>
          <a:graphicData uri="http://schemas.openxmlformats.org/drawingml/2006/table">
            <a:tbl>
              <a:tblPr>
                <a:noFill/>
                <a:tableStyleId>{6B506B53-5FF1-4758-9526-097565056A95}</a:tableStyleId>
              </a:tblPr>
              <a:tblGrid>
                <a:gridCol w="1016225"/>
                <a:gridCol w="1016225"/>
              </a:tblGrid>
              <a:tr h="289975">
                <a:tc>
                  <a:txBody>
                    <a:bodyPr/>
                    <a:lstStyle/>
                    <a:p>
                      <a:pPr indent="0" lvl="0" marL="0" marR="0" rtl="0" algn="ctr">
                        <a:lnSpc>
                          <a:spcPct val="100000"/>
                        </a:lnSpc>
                        <a:spcBef>
                          <a:spcPts val="0"/>
                        </a:spcBef>
                        <a:spcAft>
                          <a:spcPts val="0"/>
                        </a:spcAft>
                        <a:buNone/>
                      </a:pPr>
                      <a:r>
                        <a:rPr b="0" lang="en-GB" sz="1400" u="none" cap="none" strike="noStrike">
                          <a:latin typeface="Arial"/>
                          <a:ea typeface="Arial"/>
                          <a:cs typeface="Arial"/>
                          <a:sym typeface="Arial"/>
                        </a:rPr>
                        <a:t>Population</a:t>
                      </a:r>
                      <a:endParaRPr b="0" sz="1400" u="none" cap="none" strike="noStrike">
                        <a:latin typeface="Arial"/>
                        <a:ea typeface="Arial"/>
                        <a:cs typeface="Arial"/>
                        <a:sym typeface="Arial"/>
                      </a:endParaRPr>
                    </a:p>
                  </a:txBody>
                  <a:tcPr marT="41475" marB="41475" marR="81650" marL="81650">
                    <a:solidFill>
                      <a:srgbClr val="B3B3B3"/>
                    </a:solidFill>
                  </a:tcPr>
                </a:tc>
                <a:tc>
                  <a:txBody>
                    <a:bodyPr/>
                    <a:lstStyle/>
                    <a:p>
                      <a:pPr indent="0" lvl="0" marL="0" marR="0" rtl="0" algn="ctr">
                        <a:spcBef>
                          <a:spcPts val="0"/>
                        </a:spcBef>
                        <a:spcAft>
                          <a:spcPts val="0"/>
                        </a:spcAft>
                        <a:buNone/>
                      </a:pPr>
                      <a:r>
                        <a:rPr b="0" lang="en-GB" sz="1500" u="none" cap="none" strike="noStrike">
                          <a:latin typeface="Arial"/>
                          <a:ea typeface="Arial"/>
                          <a:cs typeface="Arial"/>
                          <a:sym typeface="Arial"/>
                        </a:rPr>
                        <a:t>467,496</a:t>
                      </a:r>
                      <a:endParaRPr b="0" sz="1500" u="none" cap="none" strike="noStrike">
                        <a:latin typeface="Arial"/>
                        <a:ea typeface="Arial"/>
                        <a:cs typeface="Arial"/>
                        <a:sym typeface="Arial"/>
                      </a:endParaRPr>
                    </a:p>
                  </a:txBody>
                  <a:tcPr marT="41475" marB="41475" marR="81650" marL="81650">
                    <a:solidFill>
                      <a:srgbClr val="E6E6E6"/>
                    </a:solidFill>
                  </a:tcPr>
                </a:tc>
              </a:tr>
            </a:tbl>
          </a:graphicData>
        </a:graphic>
      </p:graphicFrame>
      <p:sp>
        <p:nvSpPr>
          <p:cNvPr id="146" name="Google Shape;146;p22"/>
          <p:cNvSpPr txBox="1"/>
          <p:nvPr/>
        </p:nvSpPr>
        <p:spPr>
          <a:xfrm>
            <a:off x="3539162" y="2997308"/>
            <a:ext cx="2073600" cy="333300"/>
          </a:xfrm>
          <a:prstGeom prst="rect">
            <a:avLst/>
          </a:prstGeom>
          <a:noFill/>
          <a:ln>
            <a:noFill/>
          </a:ln>
        </p:spPr>
        <p:txBody>
          <a:bodyPr anchorCtr="0" anchor="t" bIns="40825" lIns="81625" spcFirstLastPara="1" rIns="81625" wrap="square" tIns="40825">
            <a:noAutofit/>
          </a:bodyPr>
          <a:lstStyle/>
          <a:p>
            <a:pPr indent="0" lvl="0" marL="0" marR="0" rtl="0" algn="l">
              <a:spcBef>
                <a:spcPts val="0"/>
              </a:spcBef>
              <a:spcAft>
                <a:spcPts val="0"/>
              </a:spcAft>
              <a:buNone/>
            </a:pPr>
            <a:r>
              <a:rPr b="0" lang="en-GB" sz="1300" strike="noStrike">
                <a:solidFill>
                  <a:srgbClr val="000000"/>
                </a:solidFill>
                <a:latin typeface="Arial"/>
                <a:ea typeface="Arial"/>
                <a:cs typeface="Arial"/>
                <a:sym typeface="Arial"/>
              </a:rPr>
              <a:t>df[‘inwoners’]</a:t>
            </a:r>
            <a:r>
              <a:rPr b="0" lang="en-GB" sz="1300" strike="noStrike">
                <a:solidFill>
                  <a:srgbClr val="666666"/>
                </a:solidFill>
                <a:latin typeface="Arial"/>
                <a:ea typeface="Arial"/>
                <a:cs typeface="Arial"/>
                <a:sym typeface="Arial"/>
              </a:rPr>
              <a:t>.</a:t>
            </a:r>
            <a:r>
              <a:rPr b="0" lang="en-GB" sz="1300" strike="noStrike">
                <a:solidFill>
                  <a:srgbClr val="000000"/>
                </a:solidFill>
                <a:latin typeface="Arial"/>
                <a:ea typeface="Arial"/>
                <a:cs typeface="Arial"/>
                <a:sym typeface="Arial"/>
              </a:rPr>
              <a:t>mean()</a:t>
            </a:r>
            <a:endParaRPr b="0" sz="1300" strike="noStrike">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